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7" r:id="rId4"/>
    <p:sldId id="263" r:id="rId5"/>
    <p:sldId id="265" r:id="rId6"/>
    <p:sldId id="264" r:id="rId7"/>
    <p:sldId id="266" r:id="rId8"/>
    <p:sldId id="267" r:id="rId9"/>
    <p:sldId id="261" r:id="rId10"/>
    <p:sldId id="262" r:id="rId11"/>
    <p:sldId id="268"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4" d="100"/>
          <a:sy n="94" d="100"/>
        </p:scale>
        <p:origin x="-108"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937D39-7797-4BBD-BAE6-CFD5343DDF25}" type="datetimeFigureOut">
              <a:rPr kumimoji="1" lang="ja-JP" altLang="en-US" smtClean="0"/>
              <a:t>2013/5/13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9D766-DA0C-4259-9962-70F1A4F1FF4B}" type="slidenum">
              <a:rPr kumimoji="1" lang="ja-JP" altLang="en-US" smtClean="0"/>
              <a:t>‹#›</a:t>
            </a:fld>
            <a:endParaRPr kumimoji="1" lang="ja-JP" altLang="en-US"/>
          </a:p>
        </p:txBody>
      </p:sp>
    </p:spTree>
    <p:extLst>
      <p:ext uri="{BB962C8B-B14F-4D97-AF65-F5344CB8AC3E}">
        <p14:creationId xmlns:p14="http://schemas.microsoft.com/office/powerpoint/2010/main" val="25194969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329D766-DA0C-4259-9962-70F1A4F1FF4B}" type="slidenum">
              <a:rPr kumimoji="1" lang="ja-JP" altLang="en-US" smtClean="0"/>
              <a:t>10</a:t>
            </a:fld>
            <a:endParaRPr kumimoji="1" lang="ja-JP" altLang="en-US"/>
          </a:p>
        </p:txBody>
      </p:sp>
    </p:spTree>
    <p:extLst>
      <p:ext uri="{BB962C8B-B14F-4D97-AF65-F5344CB8AC3E}">
        <p14:creationId xmlns:p14="http://schemas.microsoft.com/office/powerpoint/2010/main" val="396488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700406-3150-4E88-85F0-C463705AF0D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C13E117E-F893-4C78-BB01-AF5F4E94646E}" type="datetimeFigureOut">
              <a:rPr kumimoji="1" lang="ja-JP" altLang="en-US" smtClean="0"/>
              <a:t>2013/5/13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F6700406-3150-4E88-85F0-C463705AF0DC}" type="slidenum">
              <a:rPr kumimoji="1" lang="ja-JP" altLang="en-US" smtClean="0"/>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3E117E-F893-4C78-BB01-AF5F4E94646E}" type="datetimeFigureOut">
              <a:rPr kumimoji="1" lang="ja-JP" altLang="en-US" smtClean="0"/>
              <a:t>2013/5/13</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700406-3150-4E88-85F0-C463705AF0DC}" type="slidenum">
              <a:rPr kumimoji="1" lang="ja-JP" altLang="en-US" smtClean="0"/>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764704"/>
            <a:ext cx="7772400" cy="1470025"/>
          </a:xfrm>
        </p:spPr>
        <p:txBody>
          <a:bodyPr>
            <a:normAutofit/>
          </a:bodyPr>
          <a:lstStyle/>
          <a:p>
            <a:r>
              <a:rPr kumimoji="1" lang="ja-JP" altLang="en-US" sz="6600" dirty="0" smtClean="0">
                <a:solidFill>
                  <a:schemeClr val="tx1"/>
                </a:solidFill>
              </a:rPr>
              <a:t>キャリア形成ゼミ</a:t>
            </a:r>
            <a:endParaRPr kumimoji="1" lang="ja-JP" altLang="en-US" sz="6600" dirty="0">
              <a:solidFill>
                <a:schemeClr val="tx1"/>
              </a:solidFill>
            </a:endParaRPr>
          </a:p>
        </p:txBody>
      </p:sp>
      <p:sp>
        <p:nvSpPr>
          <p:cNvPr id="3" name="サブタイトル 2"/>
          <p:cNvSpPr>
            <a:spLocks noGrp="1"/>
          </p:cNvSpPr>
          <p:nvPr>
            <p:ph type="subTitle" idx="1"/>
          </p:nvPr>
        </p:nvSpPr>
        <p:spPr>
          <a:xfrm>
            <a:off x="611560" y="5013176"/>
            <a:ext cx="7854696" cy="744488"/>
          </a:xfrm>
        </p:spPr>
        <p:txBody>
          <a:bodyPr>
            <a:normAutofit fontScale="92500" lnSpcReduction="10000"/>
          </a:bodyPr>
          <a:lstStyle/>
          <a:p>
            <a:r>
              <a:rPr kumimoji="1" lang="ja-JP" altLang="en-US" sz="4800" dirty="0" smtClean="0"/>
              <a:t>浅田　和幹</a:t>
            </a:r>
            <a:r>
              <a:rPr kumimoji="1" lang="ja-JP" altLang="en-US" dirty="0" smtClean="0"/>
              <a:t>　</a:t>
            </a:r>
            <a:r>
              <a:rPr lang="ja-JP" altLang="en-US" dirty="0"/>
              <a:t>　</a:t>
            </a:r>
            <a:endParaRPr kumimoji="1" lang="en-US" altLang="ja-JP" dirty="0" smtClean="0"/>
          </a:p>
        </p:txBody>
      </p:sp>
    </p:spTree>
    <p:extLst>
      <p:ext uri="{BB962C8B-B14F-4D97-AF65-F5344CB8AC3E}">
        <p14:creationId xmlns:p14="http://schemas.microsoft.com/office/powerpoint/2010/main" val="2874894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08720"/>
            <a:ext cx="8229600" cy="1008112"/>
          </a:xfrm>
        </p:spPr>
        <p:txBody>
          <a:bodyPr/>
          <a:lstStyle/>
          <a:p>
            <a:r>
              <a:rPr kumimoji="1" lang="ja-JP" altLang="en-US" dirty="0" smtClean="0"/>
              <a:t>京阪神合同で誘致することで</a:t>
            </a:r>
            <a:endParaRPr kumimoji="1" lang="ja-JP" altLang="en-US" dirty="0"/>
          </a:p>
        </p:txBody>
      </p:sp>
      <p:sp>
        <p:nvSpPr>
          <p:cNvPr id="3" name="コンテンツ プレースホルダー 2"/>
          <p:cNvSpPr>
            <a:spLocks noGrp="1"/>
          </p:cNvSpPr>
          <p:nvPr>
            <p:ph idx="1"/>
          </p:nvPr>
        </p:nvSpPr>
        <p:spPr>
          <a:xfrm>
            <a:off x="395536" y="2348880"/>
            <a:ext cx="8229600" cy="2304256"/>
          </a:xfrm>
        </p:spPr>
        <p:txBody>
          <a:bodyPr>
            <a:noAutofit/>
          </a:bodyPr>
          <a:lstStyle/>
          <a:p>
            <a:r>
              <a:rPr kumimoji="1" lang="ja-JP" altLang="en-US" sz="3200" dirty="0" smtClean="0"/>
              <a:t>誘致や宣伝の費用を抑えられる</a:t>
            </a:r>
            <a:endParaRPr kumimoji="1" lang="en-US" altLang="ja-JP" sz="3200" dirty="0" smtClean="0"/>
          </a:p>
          <a:p>
            <a:r>
              <a:rPr lang="ja-JP" altLang="en-US" sz="3200" dirty="0" smtClean="0"/>
              <a:t>知名度大幅ｕｐ</a:t>
            </a:r>
            <a:endParaRPr lang="en-US" altLang="ja-JP" sz="3200" dirty="0" smtClean="0"/>
          </a:p>
          <a:p>
            <a:r>
              <a:rPr kumimoji="1" lang="ja-JP" altLang="en-US" sz="3200" dirty="0"/>
              <a:t>無駄</a:t>
            </a:r>
            <a:r>
              <a:rPr kumimoji="1" lang="ja-JP" altLang="en-US" sz="3200" dirty="0" smtClean="0"/>
              <a:t>な争いを避けられる</a:t>
            </a:r>
            <a:endParaRPr kumimoji="1" lang="en-US" altLang="ja-JP" sz="3200" dirty="0" smtClean="0"/>
          </a:p>
          <a:p>
            <a:r>
              <a:rPr lang="ja-JP" altLang="en-US" sz="3200" dirty="0"/>
              <a:t>広い範囲</a:t>
            </a:r>
            <a:r>
              <a:rPr lang="ja-JP" altLang="en-US" sz="3200" dirty="0" smtClean="0"/>
              <a:t>で経済効果が見込める</a:t>
            </a:r>
            <a:endParaRPr kumimoji="1" lang="ja-JP" altLang="en-US" sz="3200" dirty="0"/>
          </a:p>
        </p:txBody>
      </p:sp>
      <p:sp>
        <p:nvSpPr>
          <p:cNvPr id="4" name="正方形/長方形 3"/>
          <p:cNvSpPr/>
          <p:nvPr/>
        </p:nvSpPr>
        <p:spPr>
          <a:xfrm>
            <a:off x="539552" y="5013176"/>
            <a:ext cx="7992888"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2">
                    <a:lumMod val="50000"/>
                  </a:schemeClr>
                </a:solidFill>
              </a:rPr>
              <a:t>大阪だけではなく京阪神で発展していくという考え方</a:t>
            </a:r>
            <a:endParaRPr kumimoji="1" lang="ja-JP" altLang="en-US" sz="2800" dirty="0">
              <a:solidFill>
                <a:schemeClr val="accent2">
                  <a:lumMod val="50000"/>
                </a:schemeClr>
              </a:solidFill>
            </a:endParaRPr>
          </a:p>
        </p:txBody>
      </p:sp>
    </p:spTree>
    <p:extLst>
      <p:ext uri="{BB962C8B-B14F-4D97-AF65-F5344CB8AC3E}">
        <p14:creationId xmlns:p14="http://schemas.microsoft.com/office/powerpoint/2010/main" val="348777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randombar(horizontal)">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大阪の立ち位置</a:t>
            </a:r>
            <a:endParaRPr kumimoji="1" lang="ja-JP" altLang="en-US" dirty="0"/>
          </a:p>
        </p:txBody>
      </p:sp>
      <p:sp>
        <p:nvSpPr>
          <p:cNvPr id="3" name="コンテンツ プレースホルダー 2"/>
          <p:cNvSpPr>
            <a:spLocks noGrp="1"/>
          </p:cNvSpPr>
          <p:nvPr>
            <p:ph idx="1"/>
          </p:nvPr>
        </p:nvSpPr>
        <p:spPr>
          <a:xfrm>
            <a:off x="457200" y="1935480"/>
            <a:ext cx="8229600" cy="2357616"/>
          </a:xfrm>
        </p:spPr>
        <p:txBody>
          <a:bodyPr/>
          <a:lstStyle/>
          <a:p>
            <a:pPr marL="0" indent="0">
              <a:buNone/>
            </a:pPr>
            <a:r>
              <a:rPr kumimoji="1" lang="ja-JP" altLang="en-US" dirty="0" smtClean="0"/>
              <a:t>当分は京都や神戸の会議場がメインで大阪はそのサテライトとして臨む</a:t>
            </a:r>
            <a:endParaRPr kumimoji="1" lang="en-US" altLang="ja-JP" dirty="0" smtClean="0"/>
          </a:p>
          <a:p>
            <a:pPr marL="0" indent="0">
              <a:buNone/>
            </a:pPr>
            <a:endParaRPr lang="en-US" altLang="ja-JP" dirty="0"/>
          </a:p>
          <a:p>
            <a:pPr marL="0" indent="0">
              <a:buNone/>
            </a:pPr>
            <a:r>
              <a:rPr kumimoji="1" lang="ja-JP" altLang="en-US" dirty="0" smtClean="0"/>
              <a:t>→大阪国際会議場が実力をつけ次第、京阪神で持ち回り制などにする。</a:t>
            </a:r>
            <a:endParaRPr kumimoji="1" lang="en-US" altLang="ja-JP" dirty="0" smtClean="0"/>
          </a:p>
          <a:p>
            <a:pPr marL="0" indent="0">
              <a:buNone/>
            </a:pPr>
            <a:endParaRPr kumimoji="1" lang="ja-JP" altLang="en-US" dirty="0"/>
          </a:p>
        </p:txBody>
      </p:sp>
      <p:sp>
        <p:nvSpPr>
          <p:cNvPr id="4" name="コンテンツ プレースホルダー 2"/>
          <p:cNvSpPr txBox="1">
            <a:spLocks/>
          </p:cNvSpPr>
          <p:nvPr/>
        </p:nvSpPr>
        <p:spPr>
          <a:xfrm>
            <a:off x="609600" y="4445496"/>
            <a:ext cx="8229600" cy="157579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r>
              <a:rPr lang="ja-JP" altLang="en-US" dirty="0"/>
              <a:t>そうす</a:t>
            </a:r>
            <a:r>
              <a:rPr lang="ja-JP" altLang="en-US" dirty="0" smtClean="0"/>
              <a:t>ることで競争力を付け、日本に今まで以上に海外から国際会議を誘致して、来館者の増加を目指す。</a:t>
            </a:r>
            <a:endParaRPr lang="en-US" altLang="ja-JP" dirty="0" smtClean="0"/>
          </a:p>
        </p:txBody>
      </p:sp>
    </p:spTree>
    <p:extLst>
      <p:ext uri="{BB962C8B-B14F-4D97-AF65-F5344CB8AC3E}">
        <p14:creationId xmlns:p14="http://schemas.microsoft.com/office/powerpoint/2010/main" val="157218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340768"/>
            <a:ext cx="8229600" cy="3744416"/>
          </a:xfrm>
        </p:spPr>
        <p:txBody>
          <a:bodyPr>
            <a:normAutofit/>
          </a:bodyPr>
          <a:lstStyle/>
          <a:p>
            <a:r>
              <a:rPr kumimoji="1" lang="ja-JP" altLang="en-US" dirty="0" smtClean="0"/>
              <a:t>課題④　</a:t>
            </a:r>
            <a:r>
              <a:rPr kumimoji="1" lang="en-US" altLang="ja-JP" dirty="0" smtClean="0"/>
              <a:t/>
            </a:r>
            <a:br>
              <a:rPr kumimoji="1" lang="en-US" altLang="ja-JP" dirty="0" smtClean="0"/>
            </a:br>
            <a:r>
              <a:rPr lang="ja-JP" altLang="en-US" sz="4400" dirty="0"/>
              <a:t>大阪国際</a:t>
            </a:r>
            <a:r>
              <a:rPr lang="ja-JP" altLang="en-US" sz="4400" dirty="0" smtClean="0"/>
              <a:t>会議場への来館者数</a:t>
            </a:r>
            <a:r>
              <a:rPr lang="en-US" altLang="ja-JP" sz="4400" dirty="0" smtClean="0"/>
              <a:t>(</a:t>
            </a:r>
            <a:r>
              <a:rPr lang="ja-JP" altLang="en-US" sz="4400" dirty="0" smtClean="0"/>
              <a:t>特に海外からの来館者</a:t>
            </a:r>
            <a:r>
              <a:rPr lang="en-US" altLang="ja-JP" sz="4400" dirty="0" smtClean="0"/>
              <a:t>)</a:t>
            </a:r>
            <a:r>
              <a:rPr lang="ja-JP" altLang="en-US" sz="4400" dirty="0" smtClean="0"/>
              <a:t>を増やすための方策・アイデアについて検討する。</a:t>
            </a:r>
            <a:endParaRPr kumimoji="1" lang="ja-JP" altLang="en-US" sz="4400" dirty="0"/>
          </a:p>
        </p:txBody>
      </p:sp>
    </p:spTree>
    <p:extLst>
      <p:ext uri="{BB962C8B-B14F-4D97-AF65-F5344CB8AC3E}">
        <p14:creationId xmlns:p14="http://schemas.microsoft.com/office/powerpoint/2010/main" val="336130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08720"/>
            <a:ext cx="8229600" cy="866360"/>
          </a:xfrm>
        </p:spPr>
        <p:txBody>
          <a:bodyPr>
            <a:normAutofit/>
          </a:bodyPr>
          <a:lstStyle/>
          <a:p>
            <a:r>
              <a:rPr kumimoji="1" lang="ja-JP" altLang="en-US" dirty="0" smtClean="0"/>
              <a:t>大阪国際会議場の現状</a:t>
            </a:r>
            <a:endParaRPr kumimoji="1" lang="ja-JP" altLang="en-US" dirty="0"/>
          </a:p>
        </p:txBody>
      </p:sp>
      <p:sp>
        <p:nvSpPr>
          <p:cNvPr id="3" name="コンテンツ プレースホルダー 2"/>
          <p:cNvSpPr>
            <a:spLocks noGrp="1"/>
          </p:cNvSpPr>
          <p:nvPr>
            <p:ph idx="1"/>
          </p:nvPr>
        </p:nvSpPr>
        <p:spPr>
          <a:xfrm>
            <a:off x="457200" y="1935480"/>
            <a:ext cx="8229600" cy="2861672"/>
          </a:xfrm>
        </p:spPr>
        <p:txBody>
          <a:bodyPr>
            <a:normAutofit/>
          </a:bodyPr>
          <a:lstStyle/>
          <a:p>
            <a:r>
              <a:rPr lang="ja-JP" altLang="en-US" sz="3600" dirty="0"/>
              <a:t>関西国際</a:t>
            </a:r>
            <a:r>
              <a:rPr lang="ja-JP" altLang="en-US" sz="3600" dirty="0" smtClean="0"/>
              <a:t>空港から遠く不便</a:t>
            </a:r>
            <a:endParaRPr lang="en-US" altLang="ja-JP" sz="3600" dirty="0" smtClean="0"/>
          </a:p>
          <a:p>
            <a:r>
              <a:rPr kumimoji="1" lang="ja-JP" altLang="en-US" sz="3600" dirty="0"/>
              <a:t>不便な上</a:t>
            </a:r>
            <a:r>
              <a:rPr kumimoji="1" lang="ja-JP" altLang="en-US" sz="3600" dirty="0" smtClean="0"/>
              <a:t>に使用料が</a:t>
            </a:r>
            <a:r>
              <a:rPr kumimoji="1" lang="ja-JP" altLang="en-US" sz="3600" dirty="0" smtClean="0"/>
              <a:t>高い</a:t>
            </a:r>
            <a:endParaRPr kumimoji="1" lang="en-US" altLang="ja-JP" sz="3600" dirty="0" smtClean="0"/>
          </a:p>
          <a:p>
            <a:r>
              <a:rPr kumimoji="1" lang="ja-JP" altLang="en-US" sz="3600" dirty="0" smtClean="0"/>
              <a:t>公的な支援がない</a:t>
            </a:r>
            <a:endParaRPr kumimoji="1" lang="en-US" altLang="ja-JP" sz="3600" dirty="0" smtClean="0"/>
          </a:p>
          <a:p>
            <a:r>
              <a:rPr kumimoji="1" lang="ja-JP" altLang="en-US" sz="3600" dirty="0" smtClean="0"/>
              <a:t>そもそも何も強みがない</a:t>
            </a:r>
            <a:endParaRPr kumimoji="1" lang="en-US" altLang="ja-JP" sz="3600" dirty="0" smtClean="0"/>
          </a:p>
          <a:p>
            <a:endParaRPr lang="en-US" altLang="ja-JP" dirty="0"/>
          </a:p>
        </p:txBody>
      </p:sp>
      <p:sp>
        <p:nvSpPr>
          <p:cNvPr id="4" name="円/楕円 3"/>
          <p:cNvSpPr/>
          <p:nvPr/>
        </p:nvSpPr>
        <p:spPr>
          <a:xfrm>
            <a:off x="1259632" y="5085184"/>
            <a:ext cx="705678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0" dirty="0" smtClean="0"/>
              <a:t>問題だらけ</a:t>
            </a:r>
            <a:endParaRPr kumimoji="1" lang="ja-JP" altLang="en-US" sz="8000" dirty="0"/>
          </a:p>
        </p:txBody>
      </p:sp>
    </p:spTree>
    <p:extLst>
      <p:ext uri="{BB962C8B-B14F-4D97-AF65-F5344CB8AC3E}">
        <p14:creationId xmlns:p14="http://schemas.microsoft.com/office/powerpoint/2010/main" val="221294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836712"/>
            <a:ext cx="8892480" cy="1080120"/>
          </a:xfrm>
        </p:spPr>
        <p:txBody>
          <a:bodyPr>
            <a:noAutofit/>
          </a:bodyPr>
          <a:lstStyle/>
          <a:p>
            <a:r>
              <a:rPr kumimoji="1" lang="ja-JP" altLang="en-US" sz="6000" dirty="0" smtClean="0"/>
              <a:t>提案①  </a:t>
            </a:r>
            <a:r>
              <a:rPr lang="ja-JP" altLang="en-US" sz="6000" dirty="0" smtClean="0"/>
              <a:t>フリーミアムの導入</a:t>
            </a:r>
            <a:endParaRPr kumimoji="1" lang="ja-JP" altLang="en-US" sz="6000" dirty="0"/>
          </a:p>
        </p:txBody>
      </p:sp>
      <p:sp>
        <p:nvSpPr>
          <p:cNvPr id="3" name="コンテンツ プレースホルダー 2"/>
          <p:cNvSpPr>
            <a:spLocks noGrp="1"/>
          </p:cNvSpPr>
          <p:nvPr>
            <p:ph idx="1"/>
          </p:nvPr>
        </p:nvSpPr>
        <p:spPr>
          <a:xfrm>
            <a:off x="610672" y="2276872"/>
            <a:ext cx="8229600" cy="864096"/>
          </a:xfrm>
          <a:ln>
            <a:solidFill>
              <a:schemeClr val="bg1"/>
            </a:solidFill>
          </a:ln>
        </p:spPr>
        <p:txBody>
          <a:bodyPr>
            <a:normAutofit/>
          </a:bodyPr>
          <a:lstStyle/>
          <a:p>
            <a:r>
              <a:rPr lang="ja-JP" altLang="en-US" sz="4000" dirty="0" smtClean="0">
                <a:solidFill>
                  <a:schemeClr val="accent2">
                    <a:lumMod val="50000"/>
                  </a:schemeClr>
                </a:solidFill>
              </a:rPr>
              <a:t>フリーミアムとは？？</a:t>
            </a:r>
            <a:endParaRPr kumimoji="1" lang="ja-JP" altLang="en-US" sz="4000" dirty="0">
              <a:solidFill>
                <a:schemeClr val="accent2">
                  <a:lumMod val="50000"/>
                </a:schemeClr>
              </a:solidFill>
            </a:endParaRPr>
          </a:p>
        </p:txBody>
      </p:sp>
      <p:sp>
        <p:nvSpPr>
          <p:cNvPr id="4" name="コンテンツ プレースホルダー 2"/>
          <p:cNvSpPr txBox="1">
            <a:spLocks/>
          </p:cNvSpPr>
          <p:nvPr/>
        </p:nvSpPr>
        <p:spPr>
          <a:xfrm>
            <a:off x="611560" y="3140968"/>
            <a:ext cx="8229600" cy="296760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None/>
            </a:pPr>
            <a:endParaRPr lang="ja-JP" altLang="en-US" dirty="0"/>
          </a:p>
        </p:txBody>
      </p:sp>
      <p:sp>
        <p:nvSpPr>
          <p:cNvPr id="5" name="正方形/長方形 4"/>
          <p:cNvSpPr/>
          <p:nvPr/>
        </p:nvSpPr>
        <p:spPr>
          <a:xfrm>
            <a:off x="827584" y="3140968"/>
            <a:ext cx="7848872" cy="1938992"/>
          </a:xfrm>
          <a:prstGeom prst="rect">
            <a:avLst/>
          </a:prstGeom>
        </p:spPr>
        <p:txBody>
          <a:bodyPr wrap="square">
            <a:spAutoFit/>
          </a:bodyPr>
          <a:lstStyle/>
          <a:p>
            <a:r>
              <a:rPr lang="ja-JP" altLang="en-US" sz="2400" dirty="0"/>
              <a:t>フリーミアムとは、最初に基本的なサービスなどを無料で提供し、追加機能や継続をする際に課金をしていく仕組み。「最初は無料」という呼び水で集客に成功した例は、モバゲーや</a:t>
            </a:r>
            <a:r>
              <a:rPr lang="en-US" altLang="ja-JP" sz="2400" dirty="0"/>
              <a:t>GREE</a:t>
            </a:r>
            <a:r>
              <a:rPr lang="ja-JP" altLang="en-US" sz="2400" dirty="0"/>
              <a:t>などのソーシャルゲーム、学生無料の携帯電話プランなど多数ある</a:t>
            </a:r>
            <a:r>
              <a:rPr lang="ja-JP" altLang="en-US" sz="2400" dirty="0" smtClean="0"/>
              <a:t>。</a:t>
            </a:r>
            <a:endParaRPr lang="ja-JP" altLang="en-US" sz="2400" dirty="0"/>
          </a:p>
        </p:txBody>
      </p:sp>
    </p:spTree>
    <p:extLst>
      <p:ext uri="{BB962C8B-B14F-4D97-AF65-F5344CB8AC3E}">
        <p14:creationId xmlns:p14="http://schemas.microsoft.com/office/powerpoint/2010/main" val="290153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04664"/>
            <a:ext cx="9144000" cy="1296144"/>
          </a:xfrm>
        </p:spPr>
        <p:txBody>
          <a:bodyPr>
            <a:noAutofit/>
          </a:bodyPr>
          <a:lstStyle/>
          <a:p>
            <a:r>
              <a:rPr lang="ja-JP" altLang="en-US" sz="4800" dirty="0" smtClean="0"/>
              <a:t>条件付き国際</a:t>
            </a:r>
            <a:r>
              <a:rPr lang="ja-JP" altLang="en-US" sz="4800" dirty="0"/>
              <a:t>会議使用料の無料化</a:t>
            </a:r>
            <a:endParaRPr kumimoji="1" lang="ja-JP" altLang="en-US" sz="4800" dirty="0"/>
          </a:p>
        </p:txBody>
      </p:sp>
      <p:sp>
        <p:nvSpPr>
          <p:cNvPr id="3" name="コンテンツ プレースホルダー 2"/>
          <p:cNvSpPr>
            <a:spLocks noGrp="1"/>
          </p:cNvSpPr>
          <p:nvPr>
            <p:ph idx="1"/>
          </p:nvPr>
        </p:nvSpPr>
        <p:spPr>
          <a:xfrm>
            <a:off x="395536" y="2996952"/>
            <a:ext cx="8435280" cy="2232248"/>
          </a:xfrm>
        </p:spPr>
        <p:txBody>
          <a:bodyPr>
            <a:noAutofit/>
          </a:bodyPr>
          <a:lstStyle/>
          <a:p>
            <a:r>
              <a:rPr kumimoji="1" lang="ja-JP" altLang="en-US" sz="3600" dirty="0" smtClean="0"/>
              <a:t>初回は無料</a:t>
            </a:r>
            <a:endParaRPr kumimoji="1" lang="en-US" altLang="ja-JP" sz="3600" dirty="0" smtClean="0"/>
          </a:p>
          <a:p>
            <a:r>
              <a:rPr kumimoji="1" lang="ja-JP" altLang="en-US" sz="3600" dirty="0" smtClean="0"/>
              <a:t>何名以上の規模は無料</a:t>
            </a:r>
            <a:endParaRPr kumimoji="1" lang="en-US" altLang="ja-JP" sz="3600" dirty="0" smtClean="0"/>
          </a:p>
          <a:p>
            <a:r>
              <a:rPr lang="ja-JP" altLang="en-US" sz="3600" dirty="0"/>
              <a:t>ある</a:t>
            </a:r>
            <a:r>
              <a:rPr lang="ja-JP" altLang="en-US" sz="3600" dirty="0" smtClean="0"/>
              <a:t>分野は無料など</a:t>
            </a:r>
            <a:endParaRPr kumimoji="1" lang="en-US" altLang="ja-JP" sz="3600" dirty="0" smtClean="0"/>
          </a:p>
        </p:txBody>
      </p:sp>
      <p:sp>
        <p:nvSpPr>
          <p:cNvPr id="4" name="コンテンツ プレースホルダー 2"/>
          <p:cNvSpPr txBox="1">
            <a:spLocks/>
          </p:cNvSpPr>
          <p:nvPr/>
        </p:nvSpPr>
        <p:spPr>
          <a:xfrm>
            <a:off x="251520" y="2132856"/>
            <a:ext cx="8229600" cy="11521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endParaRPr lang="ja-JP" altLang="en-US" dirty="0"/>
          </a:p>
        </p:txBody>
      </p:sp>
      <p:sp>
        <p:nvSpPr>
          <p:cNvPr id="5" name="コンテンツ プレースホルダー 2"/>
          <p:cNvSpPr txBox="1">
            <a:spLocks/>
          </p:cNvSpPr>
          <p:nvPr/>
        </p:nvSpPr>
        <p:spPr>
          <a:xfrm>
            <a:off x="395536" y="2132856"/>
            <a:ext cx="8229600" cy="100811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r>
              <a:rPr lang="ja-JP" altLang="en-US" sz="4800" dirty="0">
                <a:solidFill>
                  <a:schemeClr val="accent1">
                    <a:lumMod val="50000"/>
                  </a:schemeClr>
                </a:solidFill>
              </a:rPr>
              <a:t>条件付きと</a:t>
            </a:r>
            <a:r>
              <a:rPr lang="ja-JP" altLang="en-US" sz="4800" dirty="0" smtClean="0">
                <a:solidFill>
                  <a:schemeClr val="accent1">
                    <a:lumMod val="50000"/>
                  </a:schemeClr>
                </a:solidFill>
              </a:rPr>
              <a:t>は</a:t>
            </a:r>
            <a:r>
              <a:rPr lang="ja-JP" altLang="en-US" sz="4800" dirty="0">
                <a:solidFill>
                  <a:schemeClr val="accent1">
                    <a:lumMod val="50000"/>
                  </a:schemeClr>
                </a:solidFill>
              </a:rPr>
              <a:t>？</a:t>
            </a:r>
          </a:p>
        </p:txBody>
      </p:sp>
    </p:spTree>
    <p:extLst>
      <p:ext uri="{BB962C8B-B14F-4D97-AF65-F5344CB8AC3E}">
        <p14:creationId xmlns:p14="http://schemas.microsoft.com/office/powerpoint/2010/main" val="225199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29600" cy="1512168"/>
          </a:xfrm>
        </p:spPr>
        <p:txBody>
          <a:bodyPr/>
          <a:lstStyle/>
          <a:p>
            <a:pPr marL="0" indent="0">
              <a:buNone/>
            </a:pPr>
            <a:r>
              <a:rPr lang="ja-JP" altLang="en-US" dirty="0" smtClean="0"/>
              <a:t>そもそも、国際会議誘致の理由の一つは、ある分野の国際会議をすることで、知識が蓄積され、その産業が育つというものである。</a:t>
            </a:r>
            <a:endParaRPr kumimoji="1" lang="ja-JP" altLang="en-US" dirty="0"/>
          </a:p>
        </p:txBody>
      </p:sp>
      <p:sp>
        <p:nvSpPr>
          <p:cNvPr id="4" name="コンテンツ プレースホルダー 2"/>
          <p:cNvSpPr txBox="1">
            <a:spLocks/>
          </p:cNvSpPr>
          <p:nvPr/>
        </p:nvSpPr>
        <p:spPr>
          <a:xfrm>
            <a:off x="467544" y="3573016"/>
            <a:ext cx="8229600" cy="134950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endParaRPr lang="ja-JP" altLang="en-US" dirty="0"/>
          </a:p>
        </p:txBody>
      </p:sp>
      <p:sp>
        <p:nvSpPr>
          <p:cNvPr id="5" name="コンテンツ プレースホルダー 2"/>
          <p:cNvSpPr txBox="1">
            <a:spLocks/>
          </p:cNvSpPr>
          <p:nvPr/>
        </p:nvSpPr>
        <p:spPr>
          <a:xfrm>
            <a:off x="501576" y="3068960"/>
            <a:ext cx="8229600" cy="100811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r>
              <a:rPr lang="ja-JP" altLang="en-US" dirty="0" smtClean="0"/>
              <a:t>→一時的には赤字覚悟だが、産業が育ち雇用が増え大きな経済効果が見込める</a:t>
            </a:r>
            <a:endParaRPr lang="ja-JP" altLang="en-US" dirty="0"/>
          </a:p>
        </p:txBody>
      </p:sp>
      <p:sp>
        <p:nvSpPr>
          <p:cNvPr id="6" name="コンテンツ プレースホルダー 2"/>
          <p:cNvSpPr txBox="1">
            <a:spLocks/>
          </p:cNvSpPr>
          <p:nvPr/>
        </p:nvSpPr>
        <p:spPr>
          <a:xfrm>
            <a:off x="501576" y="4077072"/>
            <a:ext cx="8229600" cy="100811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r>
              <a:rPr lang="ja-JP" altLang="en-US" dirty="0" smtClean="0"/>
              <a:t>利用者が増え、知名度も上がり、国際会議の回数も増えるだろう。</a:t>
            </a:r>
            <a:endParaRPr lang="ja-JP" altLang="en-US" dirty="0"/>
          </a:p>
        </p:txBody>
      </p:sp>
      <p:sp>
        <p:nvSpPr>
          <p:cNvPr id="7" name="コンテンツ プレースホルダー 2"/>
          <p:cNvSpPr txBox="1">
            <a:spLocks/>
          </p:cNvSpPr>
          <p:nvPr/>
        </p:nvSpPr>
        <p:spPr>
          <a:xfrm>
            <a:off x="501576" y="5106352"/>
            <a:ext cx="8229600" cy="10081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Font typeface="Wingdings 2"/>
              <a:buNone/>
            </a:pPr>
            <a:r>
              <a:rPr lang="ja-JP" altLang="en-US" sz="8800" dirty="0" smtClean="0">
                <a:solidFill>
                  <a:schemeClr val="accent3">
                    <a:lumMod val="50000"/>
                  </a:schemeClr>
                </a:solidFill>
              </a:rPr>
              <a:t>提案①終了</a:t>
            </a:r>
            <a:endParaRPr lang="ja-JP" altLang="en-US" sz="8800" dirty="0">
              <a:solidFill>
                <a:schemeClr val="accent3">
                  <a:lumMod val="50000"/>
                </a:schemeClr>
              </a:solidFill>
            </a:endParaRPr>
          </a:p>
        </p:txBody>
      </p:sp>
    </p:spTree>
    <p:extLst>
      <p:ext uri="{BB962C8B-B14F-4D97-AF65-F5344CB8AC3E}">
        <p14:creationId xmlns:p14="http://schemas.microsoft.com/office/powerpoint/2010/main" val="393221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1152128"/>
          </a:xfrm>
        </p:spPr>
        <p:txBody>
          <a:bodyPr/>
          <a:lstStyle/>
          <a:p>
            <a:r>
              <a:rPr kumimoji="1" lang="ja-JP" altLang="en-US" dirty="0" smtClean="0"/>
              <a:t>そもそも何を目指すのか？</a:t>
            </a:r>
            <a:endParaRPr kumimoji="1" lang="ja-JP" altLang="en-US" dirty="0"/>
          </a:p>
        </p:txBody>
      </p:sp>
      <p:sp>
        <p:nvSpPr>
          <p:cNvPr id="3" name="コンテンツ プレースホルダー 2"/>
          <p:cNvSpPr>
            <a:spLocks noGrp="1"/>
          </p:cNvSpPr>
          <p:nvPr>
            <p:ph idx="1"/>
          </p:nvPr>
        </p:nvSpPr>
        <p:spPr>
          <a:xfrm>
            <a:off x="457200" y="1935480"/>
            <a:ext cx="8229600" cy="1997576"/>
          </a:xfrm>
        </p:spPr>
        <p:txBody>
          <a:bodyPr>
            <a:normAutofit/>
          </a:bodyPr>
          <a:lstStyle/>
          <a:p>
            <a:r>
              <a:rPr kumimoji="1" lang="ja-JP" altLang="en-US" sz="3600" dirty="0" smtClean="0">
                <a:solidFill>
                  <a:schemeClr val="accent2">
                    <a:lumMod val="50000"/>
                  </a:schemeClr>
                </a:solidFill>
              </a:rPr>
              <a:t>世界一を目指すのか？</a:t>
            </a:r>
            <a:endParaRPr kumimoji="1" lang="en-US" altLang="ja-JP" sz="3600" dirty="0" smtClean="0">
              <a:solidFill>
                <a:schemeClr val="accent2">
                  <a:lumMod val="50000"/>
                </a:schemeClr>
              </a:solidFill>
            </a:endParaRPr>
          </a:p>
          <a:p>
            <a:r>
              <a:rPr lang="ja-JP" altLang="en-US" sz="3600" dirty="0">
                <a:solidFill>
                  <a:schemeClr val="accent2">
                    <a:lumMod val="50000"/>
                  </a:schemeClr>
                </a:solidFill>
              </a:rPr>
              <a:t>それ</a:t>
            </a:r>
            <a:r>
              <a:rPr lang="ja-JP" altLang="en-US" sz="3600" dirty="0" smtClean="0">
                <a:solidFill>
                  <a:schemeClr val="accent2">
                    <a:lumMod val="50000"/>
                  </a:schemeClr>
                </a:solidFill>
              </a:rPr>
              <a:t>とも、ただ京都に回数で勝ればいいのか？</a:t>
            </a:r>
            <a:endParaRPr lang="en-US" altLang="ja-JP" sz="3600" dirty="0" smtClean="0">
              <a:solidFill>
                <a:schemeClr val="accent2">
                  <a:lumMod val="50000"/>
                </a:schemeClr>
              </a:solidFill>
            </a:endParaRPr>
          </a:p>
        </p:txBody>
      </p:sp>
      <p:sp>
        <p:nvSpPr>
          <p:cNvPr id="4" name="コンテンツ プレースホルダー 2"/>
          <p:cNvSpPr txBox="1">
            <a:spLocks/>
          </p:cNvSpPr>
          <p:nvPr/>
        </p:nvSpPr>
        <p:spPr>
          <a:xfrm>
            <a:off x="395536" y="3861048"/>
            <a:ext cx="8229600" cy="122413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None/>
            </a:pPr>
            <a:r>
              <a:rPr lang="ja-JP" altLang="en-US" sz="3600" dirty="0" smtClean="0"/>
              <a:t>→仮に横浜と誘致競争で勝っても、日本全体で見た場合、何も意味がない。</a:t>
            </a:r>
            <a:endParaRPr lang="en-US" altLang="ja-JP" sz="3600" dirty="0" smtClean="0"/>
          </a:p>
        </p:txBody>
      </p:sp>
      <p:sp>
        <p:nvSpPr>
          <p:cNvPr id="5" name="コンテンツ プレースホルダー 2"/>
          <p:cNvSpPr txBox="1">
            <a:spLocks/>
          </p:cNvSpPr>
          <p:nvPr/>
        </p:nvSpPr>
        <p:spPr>
          <a:xfrm>
            <a:off x="395536" y="5229200"/>
            <a:ext cx="8229600" cy="122413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None/>
            </a:pPr>
            <a:r>
              <a:rPr lang="ja-JP" altLang="en-US" sz="3600" dirty="0" smtClean="0"/>
              <a:t>→世界と競争して、勝たないと意味がない</a:t>
            </a:r>
            <a:endParaRPr lang="en-US" altLang="ja-JP" sz="3600" dirty="0" smtClean="0"/>
          </a:p>
        </p:txBody>
      </p:sp>
    </p:spTree>
    <p:extLst>
      <p:ext uri="{BB962C8B-B14F-4D97-AF65-F5344CB8AC3E}">
        <p14:creationId xmlns:p14="http://schemas.microsoft.com/office/powerpoint/2010/main" val="360876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548680"/>
            <a:ext cx="8964488" cy="1298408"/>
          </a:xfrm>
        </p:spPr>
        <p:txBody>
          <a:bodyPr>
            <a:normAutofit/>
          </a:bodyPr>
          <a:lstStyle/>
          <a:p>
            <a:r>
              <a:rPr kumimoji="1" lang="ja-JP" altLang="en-US" dirty="0" smtClean="0">
                <a:solidFill>
                  <a:schemeClr val="tx1"/>
                </a:solidFill>
              </a:rPr>
              <a:t>でも現実は大阪単体では難しい</a:t>
            </a:r>
            <a:endParaRPr kumimoji="1" lang="ja-JP" altLang="en-US" dirty="0">
              <a:solidFill>
                <a:schemeClr val="tx1"/>
              </a:solidFill>
            </a:endParaRPr>
          </a:p>
        </p:txBody>
      </p:sp>
      <p:sp>
        <p:nvSpPr>
          <p:cNvPr id="3" name="コンテンツ プレースホルダー 2"/>
          <p:cNvSpPr>
            <a:spLocks noGrp="1"/>
          </p:cNvSpPr>
          <p:nvPr>
            <p:ph idx="1"/>
          </p:nvPr>
        </p:nvSpPr>
        <p:spPr>
          <a:xfrm>
            <a:off x="107504" y="2060848"/>
            <a:ext cx="9001000" cy="1800200"/>
          </a:xfrm>
        </p:spPr>
        <p:txBody>
          <a:bodyPr>
            <a:normAutofit/>
          </a:bodyPr>
          <a:lstStyle/>
          <a:p>
            <a:pPr marL="0" indent="0">
              <a:buNone/>
            </a:pPr>
            <a:r>
              <a:rPr kumimoji="1" lang="ja-JP" altLang="en-US" sz="4000" dirty="0" smtClean="0">
                <a:solidFill>
                  <a:schemeClr val="accent2">
                    <a:lumMod val="50000"/>
                  </a:schemeClr>
                </a:solidFill>
              </a:rPr>
              <a:t>提案②</a:t>
            </a:r>
            <a:endParaRPr kumimoji="1" lang="en-US" altLang="ja-JP" sz="4000" dirty="0" smtClean="0">
              <a:solidFill>
                <a:schemeClr val="accent2">
                  <a:lumMod val="50000"/>
                </a:schemeClr>
              </a:solidFill>
            </a:endParaRPr>
          </a:p>
          <a:p>
            <a:pPr marL="0" indent="0">
              <a:buNone/>
            </a:pPr>
            <a:r>
              <a:rPr kumimoji="1" lang="ja-JP" altLang="en-US" sz="4800" dirty="0" smtClean="0">
                <a:solidFill>
                  <a:schemeClr val="accent2">
                    <a:lumMod val="50000"/>
                  </a:schemeClr>
                </a:solidFill>
              </a:rPr>
              <a:t>京阪神で合同で国際会議を誘致</a:t>
            </a:r>
            <a:endParaRPr kumimoji="1" lang="ja-JP" altLang="en-US" sz="4800" dirty="0">
              <a:solidFill>
                <a:schemeClr val="accent2">
                  <a:lumMod val="50000"/>
                </a:schemeClr>
              </a:solidFill>
            </a:endParaRPr>
          </a:p>
        </p:txBody>
      </p:sp>
      <p:sp>
        <p:nvSpPr>
          <p:cNvPr id="4" name="正方形/長方形 3"/>
          <p:cNvSpPr/>
          <p:nvPr/>
        </p:nvSpPr>
        <p:spPr>
          <a:xfrm>
            <a:off x="107504" y="4212336"/>
            <a:ext cx="8928992"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t>そもそも日本における</a:t>
            </a:r>
            <a:endParaRPr lang="en-US" altLang="ja-JP" sz="4800" dirty="0" smtClean="0"/>
          </a:p>
          <a:p>
            <a:pPr algn="ctr"/>
            <a:r>
              <a:rPr lang="ja-JP" altLang="en-US" sz="4800" dirty="0" smtClean="0"/>
              <a:t>国際会議場の数が多すぎる</a:t>
            </a:r>
            <a:endParaRPr kumimoji="1" lang="ja-JP" altLang="en-US" sz="4800" dirty="0"/>
          </a:p>
        </p:txBody>
      </p:sp>
    </p:spTree>
    <p:extLst>
      <p:ext uri="{BB962C8B-B14F-4D97-AF65-F5344CB8AC3E}">
        <p14:creationId xmlns:p14="http://schemas.microsoft.com/office/powerpoint/2010/main" val="40130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119630627"/>
              </p:ext>
            </p:extLst>
          </p:nvPr>
        </p:nvGraphicFramePr>
        <p:xfrm>
          <a:off x="468313" y="1916113"/>
          <a:ext cx="8229600" cy="4079240"/>
        </p:xfrm>
        <a:graphic>
          <a:graphicData uri="http://schemas.openxmlformats.org/drawingml/2006/table">
            <a:tbl>
              <a:tblPr firstRow="1" bandRow="1">
                <a:tableStyleId>{5C22544A-7EE6-4342-B048-85BDC9FD1C3A}</a:tableStyleId>
              </a:tblPr>
              <a:tblGrid>
                <a:gridCol w="2159471"/>
                <a:gridCol w="2808312"/>
                <a:gridCol w="3261817"/>
              </a:tblGrid>
              <a:tr h="370840">
                <a:tc>
                  <a:txBody>
                    <a:bodyPr/>
                    <a:lstStyle/>
                    <a:p>
                      <a:r>
                        <a:rPr kumimoji="1" lang="ja-JP" altLang="en-US" dirty="0" smtClean="0"/>
                        <a:t>順位</a:t>
                      </a:r>
                      <a:endParaRPr kumimoji="1" lang="ja-JP" altLang="en-US" dirty="0"/>
                    </a:p>
                  </a:txBody>
                  <a:tcPr/>
                </a:tc>
                <a:tc>
                  <a:txBody>
                    <a:bodyPr/>
                    <a:lstStyle/>
                    <a:p>
                      <a:r>
                        <a:rPr kumimoji="1" lang="ja-JP" altLang="en-US" dirty="0" smtClean="0"/>
                        <a:t>国名</a:t>
                      </a:r>
                      <a:endParaRPr kumimoji="1" lang="ja-JP" altLang="en-US" dirty="0"/>
                    </a:p>
                  </a:txBody>
                  <a:tcPr/>
                </a:tc>
                <a:tc>
                  <a:txBody>
                    <a:bodyPr/>
                    <a:lstStyle/>
                    <a:p>
                      <a:r>
                        <a:rPr kumimoji="1" lang="ja-JP" altLang="en-US" dirty="0" smtClean="0"/>
                        <a:t>会議が催された都市の数</a:t>
                      </a:r>
                      <a:endParaRPr kumimoji="1" lang="ja-JP" altLang="en-US" dirty="0"/>
                    </a:p>
                  </a:txBody>
                  <a:tcPr/>
                </a:tc>
              </a:tr>
              <a:tr h="370840">
                <a:tc>
                  <a:txBody>
                    <a:bodyPr/>
                    <a:lstStyle/>
                    <a:p>
                      <a:r>
                        <a:rPr kumimoji="1" lang="ja-JP" altLang="en-US" dirty="0" smtClean="0"/>
                        <a:t>１</a:t>
                      </a:r>
                      <a:endParaRPr kumimoji="1" lang="ja-JP" altLang="en-US" dirty="0"/>
                    </a:p>
                  </a:txBody>
                  <a:tcPr/>
                </a:tc>
                <a:tc>
                  <a:txBody>
                    <a:bodyPr/>
                    <a:lstStyle/>
                    <a:p>
                      <a:r>
                        <a:rPr kumimoji="1" lang="ja-JP" altLang="en-US" dirty="0" smtClean="0"/>
                        <a:t>日本</a:t>
                      </a:r>
                      <a:endParaRPr kumimoji="1" lang="ja-JP" altLang="en-US" dirty="0"/>
                    </a:p>
                  </a:txBody>
                  <a:tcPr/>
                </a:tc>
                <a:tc>
                  <a:txBody>
                    <a:bodyPr/>
                    <a:lstStyle/>
                    <a:p>
                      <a:r>
                        <a:rPr kumimoji="1" lang="ja-JP" altLang="en-US" dirty="0" smtClean="0"/>
                        <a:t>１１</a:t>
                      </a:r>
                      <a:endParaRPr kumimoji="1" lang="ja-JP" altLang="en-US" dirty="0"/>
                    </a:p>
                  </a:txBody>
                  <a:tcPr/>
                </a:tc>
              </a:tr>
              <a:tr h="370840">
                <a:tc>
                  <a:txBody>
                    <a:bodyPr/>
                    <a:lstStyle/>
                    <a:p>
                      <a:r>
                        <a:rPr kumimoji="1" lang="ja-JP" altLang="en-US" dirty="0" smtClean="0"/>
                        <a:t>２</a:t>
                      </a:r>
                      <a:endParaRPr kumimoji="1" lang="ja-JP" altLang="en-US" dirty="0"/>
                    </a:p>
                  </a:txBody>
                  <a:tcPr/>
                </a:tc>
                <a:tc>
                  <a:txBody>
                    <a:bodyPr/>
                    <a:lstStyle/>
                    <a:p>
                      <a:r>
                        <a:rPr kumimoji="1" lang="ja-JP" altLang="en-US" dirty="0" smtClean="0"/>
                        <a:t>韓国</a:t>
                      </a:r>
                      <a:endParaRPr kumimoji="1" lang="ja-JP" altLang="en-US" dirty="0"/>
                    </a:p>
                  </a:txBody>
                  <a:tcPr/>
                </a:tc>
                <a:tc>
                  <a:txBody>
                    <a:bodyPr/>
                    <a:lstStyle/>
                    <a:p>
                      <a:r>
                        <a:rPr kumimoji="1" lang="ja-JP" altLang="en-US" dirty="0" smtClean="0"/>
                        <a:t>４</a:t>
                      </a:r>
                      <a:endParaRPr kumimoji="1" lang="ja-JP" altLang="en-US" dirty="0"/>
                    </a:p>
                  </a:txBody>
                  <a:tcPr/>
                </a:tc>
              </a:tr>
              <a:tr h="370840">
                <a:tc>
                  <a:txBody>
                    <a:bodyPr/>
                    <a:lstStyle/>
                    <a:p>
                      <a:r>
                        <a:rPr kumimoji="1" lang="ja-JP" altLang="en-US" dirty="0" smtClean="0"/>
                        <a:t>２</a:t>
                      </a:r>
                      <a:endParaRPr kumimoji="1" lang="ja-JP" altLang="en-US" dirty="0"/>
                    </a:p>
                  </a:txBody>
                  <a:tcPr/>
                </a:tc>
                <a:tc>
                  <a:txBody>
                    <a:bodyPr/>
                    <a:lstStyle/>
                    <a:p>
                      <a:r>
                        <a:rPr kumimoji="1" lang="ja-JP" altLang="en-US" dirty="0" smtClean="0"/>
                        <a:t>豪州</a:t>
                      </a:r>
                      <a:endParaRPr kumimoji="1" lang="ja-JP" altLang="en-US" dirty="0"/>
                    </a:p>
                  </a:txBody>
                  <a:tcPr/>
                </a:tc>
                <a:tc>
                  <a:txBody>
                    <a:bodyPr/>
                    <a:lstStyle/>
                    <a:p>
                      <a:r>
                        <a:rPr kumimoji="1" lang="ja-JP" altLang="en-US" dirty="0" smtClean="0"/>
                        <a:t>４</a:t>
                      </a:r>
                      <a:endParaRPr kumimoji="1" lang="ja-JP" altLang="en-US" dirty="0"/>
                    </a:p>
                  </a:txBody>
                  <a:tcPr/>
                </a:tc>
              </a:tr>
              <a:tr h="370840">
                <a:tc>
                  <a:txBody>
                    <a:bodyPr/>
                    <a:lstStyle/>
                    <a:p>
                      <a:r>
                        <a:rPr kumimoji="1" lang="ja-JP" altLang="en-US" dirty="0" smtClean="0"/>
                        <a:t>２</a:t>
                      </a:r>
                      <a:endParaRPr kumimoji="1" lang="ja-JP" altLang="en-US" dirty="0"/>
                    </a:p>
                  </a:txBody>
                  <a:tcPr/>
                </a:tc>
                <a:tc>
                  <a:txBody>
                    <a:bodyPr/>
                    <a:lstStyle/>
                    <a:p>
                      <a:r>
                        <a:rPr kumimoji="1" lang="ja-JP" altLang="en-US" dirty="0" smtClean="0"/>
                        <a:t>中国</a:t>
                      </a:r>
                      <a:endParaRPr kumimoji="1" lang="ja-JP" altLang="en-US" dirty="0"/>
                    </a:p>
                  </a:txBody>
                  <a:tcPr/>
                </a:tc>
                <a:tc>
                  <a:txBody>
                    <a:bodyPr/>
                    <a:lstStyle/>
                    <a:p>
                      <a:r>
                        <a:rPr kumimoji="1" lang="ja-JP" altLang="en-US" dirty="0" smtClean="0"/>
                        <a:t>４</a:t>
                      </a:r>
                      <a:endParaRPr kumimoji="1" lang="ja-JP" altLang="en-US" dirty="0"/>
                    </a:p>
                  </a:txBody>
                  <a:tcPr/>
                </a:tc>
              </a:tr>
              <a:tr h="370840">
                <a:tc>
                  <a:txBody>
                    <a:bodyPr/>
                    <a:lstStyle/>
                    <a:p>
                      <a:r>
                        <a:rPr kumimoji="1" lang="ja-JP" altLang="en-US" dirty="0" smtClean="0"/>
                        <a:t>５</a:t>
                      </a:r>
                      <a:endParaRPr kumimoji="1" lang="ja-JP" altLang="en-US" dirty="0"/>
                    </a:p>
                  </a:txBody>
                  <a:tcPr/>
                </a:tc>
                <a:tc>
                  <a:txBody>
                    <a:bodyPr/>
                    <a:lstStyle/>
                    <a:p>
                      <a:r>
                        <a:rPr kumimoji="1" lang="ja-JP" altLang="en-US" dirty="0" smtClean="0"/>
                        <a:t>インド</a:t>
                      </a:r>
                      <a:endParaRPr kumimoji="1" lang="ja-JP" altLang="en-US" dirty="0"/>
                    </a:p>
                  </a:txBody>
                  <a:tcPr/>
                </a:tc>
                <a:tc>
                  <a:txBody>
                    <a:bodyPr/>
                    <a:lstStyle/>
                    <a:p>
                      <a:r>
                        <a:rPr kumimoji="1" lang="ja-JP" altLang="en-US" dirty="0" smtClean="0"/>
                        <a:t>２</a:t>
                      </a:r>
                      <a:endParaRPr kumimoji="1" lang="ja-JP" altLang="en-US" dirty="0"/>
                    </a:p>
                  </a:txBody>
                  <a:tcPr/>
                </a:tc>
              </a:tr>
              <a:tr h="370840">
                <a:tc>
                  <a:txBody>
                    <a:bodyPr/>
                    <a:lstStyle/>
                    <a:p>
                      <a:r>
                        <a:rPr kumimoji="1" lang="ja-JP" altLang="en-US" dirty="0" smtClean="0"/>
                        <a:t>６</a:t>
                      </a:r>
                      <a:endParaRPr kumimoji="1" lang="ja-JP" altLang="en-US" dirty="0"/>
                    </a:p>
                  </a:txBody>
                  <a:tcPr/>
                </a:tc>
                <a:tc>
                  <a:txBody>
                    <a:bodyPr/>
                    <a:lstStyle/>
                    <a:p>
                      <a:r>
                        <a:rPr kumimoji="1" lang="ja-JP" altLang="en-US" dirty="0" smtClean="0"/>
                        <a:t>シンガポール</a:t>
                      </a:r>
                      <a:endParaRPr kumimoji="1" lang="ja-JP" altLang="en-US" dirty="0"/>
                    </a:p>
                  </a:txBody>
                  <a:tcPr/>
                </a:tc>
                <a:tc>
                  <a:txBody>
                    <a:bodyPr/>
                    <a:lstStyle/>
                    <a:p>
                      <a:r>
                        <a:rPr kumimoji="1" lang="ja-JP" altLang="en-US" dirty="0" smtClean="0"/>
                        <a:t>１</a:t>
                      </a:r>
                      <a:endParaRPr kumimoji="1" lang="ja-JP" altLang="en-US" dirty="0"/>
                    </a:p>
                  </a:txBody>
                  <a:tcPr/>
                </a:tc>
              </a:tr>
              <a:tr h="370840">
                <a:tc>
                  <a:txBody>
                    <a:bodyPr/>
                    <a:lstStyle/>
                    <a:p>
                      <a:r>
                        <a:rPr kumimoji="1" lang="ja-JP" altLang="en-US" dirty="0" smtClean="0"/>
                        <a:t>６</a:t>
                      </a:r>
                      <a:endParaRPr kumimoji="1" lang="ja-JP" altLang="en-US" dirty="0"/>
                    </a:p>
                  </a:txBody>
                  <a:tcPr/>
                </a:tc>
                <a:tc>
                  <a:txBody>
                    <a:bodyPr/>
                    <a:lstStyle/>
                    <a:p>
                      <a:r>
                        <a:rPr kumimoji="1" lang="ja-JP" altLang="en-US" dirty="0" smtClean="0"/>
                        <a:t>マレーシア</a:t>
                      </a:r>
                      <a:endParaRPr kumimoji="1" lang="ja-JP" altLang="en-US" dirty="0"/>
                    </a:p>
                  </a:txBody>
                  <a:tcPr/>
                </a:tc>
                <a:tc>
                  <a:txBody>
                    <a:bodyPr/>
                    <a:lstStyle/>
                    <a:p>
                      <a:r>
                        <a:rPr kumimoji="1" lang="ja-JP" altLang="en-US" dirty="0" smtClean="0"/>
                        <a:t>１</a:t>
                      </a:r>
                      <a:endParaRPr kumimoji="1" lang="ja-JP" altLang="en-US" dirty="0"/>
                    </a:p>
                  </a:txBody>
                  <a:tcPr/>
                </a:tc>
              </a:tr>
              <a:tr h="370840">
                <a:tc>
                  <a:txBody>
                    <a:bodyPr/>
                    <a:lstStyle/>
                    <a:p>
                      <a:r>
                        <a:rPr kumimoji="1" lang="ja-JP" altLang="en-US" dirty="0" smtClean="0"/>
                        <a:t>６</a:t>
                      </a:r>
                      <a:endParaRPr kumimoji="1" lang="ja-JP" altLang="en-US" dirty="0"/>
                    </a:p>
                  </a:txBody>
                  <a:tcPr/>
                </a:tc>
                <a:tc>
                  <a:txBody>
                    <a:bodyPr/>
                    <a:lstStyle/>
                    <a:p>
                      <a:r>
                        <a:rPr kumimoji="1" lang="ja-JP" altLang="en-US" dirty="0" smtClean="0"/>
                        <a:t>フィリピン</a:t>
                      </a:r>
                      <a:endParaRPr kumimoji="1" lang="ja-JP" altLang="en-US" dirty="0"/>
                    </a:p>
                  </a:txBody>
                  <a:tcPr/>
                </a:tc>
                <a:tc>
                  <a:txBody>
                    <a:bodyPr/>
                    <a:lstStyle/>
                    <a:p>
                      <a:r>
                        <a:rPr kumimoji="1" lang="ja-JP" altLang="en-US" dirty="0" smtClean="0"/>
                        <a:t>１</a:t>
                      </a:r>
                      <a:endParaRPr kumimoji="1" lang="ja-JP" altLang="en-US" dirty="0"/>
                    </a:p>
                  </a:txBody>
                  <a:tcPr/>
                </a:tc>
              </a:tr>
              <a:tr h="370840">
                <a:tc>
                  <a:txBody>
                    <a:bodyPr/>
                    <a:lstStyle/>
                    <a:p>
                      <a:r>
                        <a:rPr kumimoji="1" lang="ja-JP" altLang="en-US" dirty="0" smtClean="0"/>
                        <a:t>６</a:t>
                      </a:r>
                      <a:endParaRPr kumimoji="1" lang="ja-JP" altLang="en-US" dirty="0"/>
                    </a:p>
                  </a:txBody>
                  <a:tcPr/>
                </a:tc>
                <a:tc>
                  <a:txBody>
                    <a:bodyPr/>
                    <a:lstStyle/>
                    <a:p>
                      <a:r>
                        <a:rPr kumimoji="1" lang="ja-JP" altLang="en-US" dirty="0" smtClean="0"/>
                        <a:t>ベトナム</a:t>
                      </a:r>
                      <a:endParaRPr kumimoji="1" lang="ja-JP" altLang="en-US" dirty="0"/>
                    </a:p>
                  </a:txBody>
                  <a:tcPr/>
                </a:tc>
                <a:tc>
                  <a:txBody>
                    <a:bodyPr/>
                    <a:lstStyle/>
                    <a:p>
                      <a:r>
                        <a:rPr kumimoji="1" lang="ja-JP" altLang="en-US" dirty="0" smtClean="0"/>
                        <a:t>１</a:t>
                      </a:r>
                      <a:endParaRPr kumimoji="1" lang="ja-JP" altLang="en-US" dirty="0"/>
                    </a:p>
                  </a:txBody>
                  <a:tcPr/>
                </a:tc>
              </a:tr>
              <a:tr h="370840">
                <a:tc>
                  <a:txBody>
                    <a:bodyPr/>
                    <a:lstStyle/>
                    <a:p>
                      <a:r>
                        <a:rPr kumimoji="1" lang="ja-JP" altLang="en-US" dirty="0" smtClean="0"/>
                        <a:t>６</a:t>
                      </a:r>
                      <a:endParaRPr kumimoji="1" lang="ja-JP" altLang="en-US" dirty="0"/>
                    </a:p>
                  </a:txBody>
                  <a:tcPr/>
                </a:tc>
                <a:tc>
                  <a:txBody>
                    <a:bodyPr/>
                    <a:lstStyle/>
                    <a:p>
                      <a:r>
                        <a:rPr kumimoji="1" lang="ja-JP" altLang="en-US" dirty="0" smtClean="0"/>
                        <a:t>タイ</a:t>
                      </a:r>
                      <a:endParaRPr kumimoji="1" lang="ja-JP" altLang="en-US" dirty="0"/>
                    </a:p>
                  </a:txBody>
                  <a:tcPr/>
                </a:tc>
                <a:tc>
                  <a:txBody>
                    <a:bodyPr/>
                    <a:lstStyle/>
                    <a:p>
                      <a:r>
                        <a:rPr kumimoji="1" lang="ja-JP" altLang="en-US" dirty="0" smtClean="0"/>
                        <a:t>１</a:t>
                      </a:r>
                      <a:endParaRPr kumimoji="1" lang="ja-JP" altLang="en-US" dirty="0"/>
                    </a:p>
                  </a:txBody>
                  <a:tcPr/>
                </a:tc>
              </a:tr>
            </a:tbl>
          </a:graphicData>
        </a:graphic>
      </p:graphicFrame>
      <p:sp>
        <p:nvSpPr>
          <p:cNvPr id="8" name="正方形/長方形 7"/>
          <p:cNvSpPr/>
          <p:nvPr/>
        </p:nvSpPr>
        <p:spPr>
          <a:xfrm>
            <a:off x="899267" y="692696"/>
            <a:ext cx="7560840" cy="9361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２０１０年アジア・オセアニア域内国別</a:t>
            </a:r>
            <a:r>
              <a:rPr lang="ja-JP" altLang="en-US" sz="2800" dirty="0" smtClean="0"/>
              <a:t>国際会議数</a:t>
            </a:r>
            <a:endParaRPr kumimoji="1" lang="ja-JP" altLang="en-US" sz="2800" dirty="0"/>
          </a:p>
        </p:txBody>
      </p:sp>
      <p:sp>
        <p:nvSpPr>
          <p:cNvPr id="9" name="角丸四角形 8"/>
          <p:cNvSpPr/>
          <p:nvPr/>
        </p:nvSpPr>
        <p:spPr>
          <a:xfrm>
            <a:off x="6588224" y="6237312"/>
            <a:ext cx="165618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JNTO</a:t>
            </a:r>
            <a:r>
              <a:rPr kumimoji="1" lang="ja-JP" altLang="en-US" dirty="0" smtClean="0"/>
              <a:t>より</a:t>
            </a:r>
            <a:endParaRPr kumimoji="1" lang="ja-JP" altLang="en-US" dirty="0"/>
          </a:p>
        </p:txBody>
      </p:sp>
    </p:spTree>
    <p:extLst>
      <p:ext uri="{BB962C8B-B14F-4D97-AF65-F5344CB8AC3E}">
        <p14:creationId xmlns:p14="http://schemas.microsoft.com/office/powerpoint/2010/main" val="320232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524</TotalTime>
  <Words>452</Words>
  <Application>Microsoft Office PowerPoint</Application>
  <PresentationFormat>画面に合わせる (4:3)</PresentationFormat>
  <Paragraphs>78</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リゾート</vt:lpstr>
      <vt:lpstr>キャリア形成ゼミ</vt:lpstr>
      <vt:lpstr>課題④　 大阪国際会議場への来館者数(特に海外からの来館者)を増やすための方策・アイデアについて検討する。</vt:lpstr>
      <vt:lpstr>大阪国際会議場の現状</vt:lpstr>
      <vt:lpstr>提案①  フリーミアムの導入</vt:lpstr>
      <vt:lpstr>条件付き国際会議使用料の無料化</vt:lpstr>
      <vt:lpstr>PowerPoint プレゼンテーション</vt:lpstr>
      <vt:lpstr>そもそも何を目指すのか？</vt:lpstr>
      <vt:lpstr>でも現実は大阪単体では難しい</vt:lpstr>
      <vt:lpstr>PowerPoint プレゼンテーション</vt:lpstr>
      <vt:lpstr>京阪神合同で誘致することで</vt:lpstr>
      <vt:lpstr>大阪の立ち位置</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kazuki</dc:creator>
  <cp:lastModifiedBy>kazuki</cp:lastModifiedBy>
  <cp:revision>35</cp:revision>
  <dcterms:created xsi:type="dcterms:W3CDTF">2013-05-11T04:00:55Z</dcterms:created>
  <dcterms:modified xsi:type="dcterms:W3CDTF">2013-05-13T18:07:59Z</dcterms:modified>
</cp:coreProperties>
</file>