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57" r:id="rId3"/>
    <p:sldId id="280" r:id="rId4"/>
    <p:sldId id="258" r:id="rId5"/>
    <p:sldId id="259" r:id="rId6"/>
    <p:sldId id="285" r:id="rId7"/>
    <p:sldId id="283" r:id="rId8"/>
    <p:sldId id="260" r:id="rId9"/>
    <p:sldId id="268" r:id="rId10"/>
    <p:sldId id="261" r:id="rId11"/>
    <p:sldId id="273" r:id="rId12"/>
    <p:sldId id="265" r:id="rId13"/>
    <p:sldId id="267" r:id="rId14"/>
    <p:sldId id="275" r:id="rId15"/>
    <p:sldId id="274" r:id="rId16"/>
    <p:sldId id="277" r:id="rId17"/>
    <p:sldId id="276" r:id="rId18"/>
    <p:sldId id="262" r:id="rId19"/>
    <p:sldId id="282" r:id="rId20"/>
    <p:sldId id="263" r:id="rId21"/>
    <p:sldId id="264" r:id="rId22"/>
    <p:sldId id="266" r:id="rId23"/>
    <p:sldId id="279" r:id="rId24"/>
    <p:sldId id="281" r:id="rId25"/>
    <p:sldId id="284" r:id="rId26"/>
  </p:sldIdLst>
  <p:sldSz cx="9144000" cy="6858000" type="screen4x3"/>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2" d="100"/>
          <a:sy n="112" d="100"/>
        </p:scale>
        <p:origin x="-52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5DC8AAE3-A7C9-4342-B783-4F81352587F7}" type="datetimeFigureOut">
              <a:rPr kumimoji="1" lang="ja-JP" altLang="en-US" smtClean="0"/>
              <a:pPr/>
              <a:t>2018/8/30</a:t>
            </a:fld>
            <a:endParaRPr kumimoji="1" lang="ja-JP" altLang="en-US"/>
          </a:p>
        </p:txBody>
      </p:sp>
      <p:sp>
        <p:nvSpPr>
          <p:cNvPr id="4" name="フッター プレースホルダ 3"/>
          <p:cNvSpPr>
            <a:spLocks noGrp="1"/>
          </p:cNvSpPr>
          <p:nvPr>
            <p:ph type="ftr" sz="quarter" idx="2"/>
          </p:nvPr>
        </p:nvSpPr>
        <p:spPr>
          <a:xfrm>
            <a:off x="0" y="9374188"/>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14763" y="9374188"/>
            <a:ext cx="2919412" cy="493712"/>
          </a:xfrm>
          <a:prstGeom prst="rect">
            <a:avLst/>
          </a:prstGeom>
        </p:spPr>
        <p:txBody>
          <a:bodyPr vert="horz" lIns="91440" tIns="45720" rIns="91440" bIns="45720" rtlCol="0" anchor="b"/>
          <a:lstStyle>
            <a:lvl1pPr algn="r">
              <a:defRPr sz="1200"/>
            </a:lvl1pPr>
          </a:lstStyle>
          <a:p>
            <a:fld id="{DFCBB0D0-E28B-4269-B492-660992062D1E}"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3" y="0"/>
            <a:ext cx="2918831" cy="493474"/>
          </a:xfrm>
          <a:prstGeom prst="rect">
            <a:avLst/>
          </a:prstGeom>
        </p:spPr>
        <p:txBody>
          <a:bodyPr vert="horz" lIns="91440" tIns="45720" rIns="91440" bIns="45720" rtlCol="0"/>
          <a:lstStyle>
            <a:lvl1pPr algn="r">
              <a:defRPr sz="1200"/>
            </a:lvl1pPr>
          </a:lstStyle>
          <a:p>
            <a:fld id="{3BC9925E-3E87-49F2-B588-664DC1655A37}" type="datetimeFigureOut">
              <a:rPr kumimoji="1" lang="ja-JP" altLang="en-US" smtClean="0"/>
              <a:pPr/>
              <a:t>2018/8/30</a:t>
            </a:fld>
            <a:endParaRPr kumimoji="1" lang="ja-JP" altLang="en-US"/>
          </a:p>
        </p:txBody>
      </p:sp>
      <p:sp>
        <p:nvSpPr>
          <p:cNvPr id="4" name="スライド イメージ プレースホルダ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73577" y="4688007"/>
            <a:ext cx="5388610" cy="444127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374301"/>
            <a:ext cx="2918831" cy="493474"/>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3" y="9374301"/>
            <a:ext cx="2918831" cy="493474"/>
          </a:xfrm>
          <a:prstGeom prst="rect">
            <a:avLst/>
          </a:prstGeom>
        </p:spPr>
        <p:txBody>
          <a:bodyPr vert="horz" lIns="91440" tIns="45720" rIns="91440" bIns="45720" rtlCol="0" anchor="b"/>
          <a:lstStyle>
            <a:lvl1pPr algn="r">
              <a:defRPr sz="1200"/>
            </a:lvl1pPr>
          </a:lstStyle>
          <a:p>
            <a:fld id="{8C43554E-1197-4364-A31A-EFA0E69B1795}"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8C43554E-1197-4364-A31A-EFA0E69B1795}" type="slidenum">
              <a:rPr kumimoji="1" lang="ja-JP" altLang="en-US" smtClean="0"/>
              <a:pPr/>
              <a:t>2</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BB91ADE8-7746-4484-BC3A-4D43D95B2500}" type="datetime1">
              <a:rPr kumimoji="1" lang="ja-JP" altLang="en-US" smtClean="0"/>
              <a:pPr/>
              <a:t>2018/8/30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F053A66-D0E4-4D25-B11B-C4FB6BA7A546}"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2C84250-B7D1-4BF3-A215-2A29BB66E644}" type="datetime1">
              <a:rPr kumimoji="1" lang="ja-JP" altLang="en-US" smtClean="0"/>
              <a:pPr/>
              <a:t>2018/8/30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F053A66-D0E4-4D25-B11B-C4FB6BA7A546}"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241D860-B8C1-45D1-92DD-3FAE4FB74AC2}" type="datetime1">
              <a:rPr kumimoji="1" lang="ja-JP" altLang="en-US" smtClean="0"/>
              <a:pPr/>
              <a:t>2018/8/30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F053A66-D0E4-4D25-B11B-C4FB6BA7A546}"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DB75627-C68A-4072-9DDC-590AAAD5B2D8}" type="datetime1">
              <a:rPr kumimoji="1" lang="ja-JP" altLang="en-US" smtClean="0"/>
              <a:pPr/>
              <a:t>2018/8/30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F053A66-D0E4-4D25-B11B-C4FB6BA7A546}"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8738B2A-5926-473F-8E06-7B7ECB19A47B}" type="datetime1">
              <a:rPr kumimoji="1" lang="ja-JP" altLang="en-US" smtClean="0"/>
              <a:pPr/>
              <a:t>2018/8/30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4F053A66-D0E4-4D25-B11B-C4FB6BA7A546}"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2CFE00DB-9E2C-469E-A943-C1E226C4B39C}" type="datetime1">
              <a:rPr kumimoji="1" lang="ja-JP" altLang="en-US" smtClean="0"/>
              <a:pPr/>
              <a:t>2018/8/30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F053A66-D0E4-4D25-B11B-C4FB6BA7A546}"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BA1A45E7-2A54-4767-A06F-708399DA0CAA}" type="datetime1">
              <a:rPr kumimoji="1" lang="ja-JP" altLang="en-US" smtClean="0"/>
              <a:pPr/>
              <a:t>2018/8/30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4F053A66-D0E4-4D25-B11B-C4FB6BA7A546}"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87766265-BDC7-423B-A866-9E7C635386FA}" type="datetime1">
              <a:rPr kumimoji="1" lang="ja-JP" altLang="en-US" smtClean="0"/>
              <a:pPr/>
              <a:t>2018/8/30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4F053A66-D0E4-4D25-B11B-C4FB6BA7A546}"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9C2C402-0C0A-4BC6-A93C-D1016E95DCE3}" type="datetime1">
              <a:rPr kumimoji="1" lang="ja-JP" altLang="en-US" smtClean="0"/>
              <a:pPr/>
              <a:t>2018/8/30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4F053A66-D0E4-4D25-B11B-C4FB6BA7A546}"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2D9FDB11-92CC-4407-BF23-73BFF695D42F}" type="datetime1">
              <a:rPr kumimoji="1" lang="ja-JP" altLang="en-US" smtClean="0"/>
              <a:pPr/>
              <a:t>2018/8/30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F053A66-D0E4-4D25-B11B-C4FB6BA7A546}"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42199146-6216-43BA-8D0D-85F4A434C797}" type="datetime1">
              <a:rPr kumimoji="1" lang="ja-JP" altLang="en-US" smtClean="0"/>
              <a:pPr/>
              <a:t>2018/8/30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4F053A66-D0E4-4D25-B11B-C4FB6BA7A546}"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61F403-5FD3-4B5E-B30E-A5475C39F804}" type="datetime1">
              <a:rPr kumimoji="1" lang="ja-JP" altLang="en-US" smtClean="0"/>
              <a:pPr/>
              <a:t>2018/8/30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053A66-D0E4-4D25-B11B-C4FB6BA7A546}"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11560" y="1484784"/>
            <a:ext cx="7772400" cy="1470025"/>
          </a:xfrm>
        </p:spPr>
        <p:txBody>
          <a:bodyPr>
            <a:normAutofit fontScale="90000"/>
          </a:bodyPr>
          <a:lstStyle/>
          <a:p>
            <a:r>
              <a:rPr lang="ja-JP" altLang="en-US" dirty="0" smtClean="0"/>
              <a:t>研究倫理講義（第一時限）</a:t>
            </a:r>
            <a:r>
              <a:rPr lang="en-US" altLang="ja-JP" dirty="0" smtClean="0"/>
              <a:t/>
            </a:r>
            <a:br>
              <a:rPr lang="en-US" altLang="ja-JP" dirty="0" smtClean="0"/>
            </a:br>
            <a:r>
              <a:rPr lang="en-US" altLang="ja-JP" sz="2400" dirty="0" smtClean="0"/>
              <a:t/>
            </a:r>
            <a:br>
              <a:rPr lang="en-US" altLang="ja-JP" sz="2400" dirty="0" smtClean="0"/>
            </a:br>
            <a:r>
              <a:rPr lang="ja-JP" altLang="en-US" sz="2400" dirty="0"/>
              <a:t>－</a:t>
            </a:r>
            <a:r>
              <a:rPr lang="ja-JP" altLang="en-US" sz="2400" dirty="0" smtClean="0"/>
              <a:t>科学で何が解明できるのか－</a:t>
            </a:r>
            <a:endParaRPr kumimoji="1" lang="ja-JP" altLang="en-US" sz="2400" dirty="0"/>
          </a:p>
        </p:txBody>
      </p:sp>
      <p:sp>
        <p:nvSpPr>
          <p:cNvPr id="3" name="サブタイトル 2"/>
          <p:cNvSpPr>
            <a:spLocks noGrp="1"/>
          </p:cNvSpPr>
          <p:nvPr>
            <p:ph type="subTitle" idx="1"/>
          </p:nvPr>
        </p:nvSpPr>
        <p:spPr/>
        <p:txBody>
          <a:bodyPr/>
          <a:lstStyle/>
          <a:p>
            <a:r>
              <a:rPr kumimoji="1" lang="ja-JP" altLang="en-US" dirty="0" smtClean="0"/>
              <a:t>大阪市立大学</a:t>
            </a:r>
            <a:endParaRPr kumimoji="1" lang="en-US" altLang="ja-JP" dirty="0" smtClean="0"/>
          </a:p>
          <a:p>
            <a:r>
              <a:rPr lang="ja-JP" altLang="en-US" dirty="0"/>
              <a:t>橋本文彦</a:t>
            </a:r>
            <a:endParaRPr kumimoji="1" lang="ja-JP" altLang="en-US" dirty="0"/>
          </a:p>
        </p:txBody>
      </p:sp>
      <p:sp>
        <p:nvSpPr>
          <p:cNvPr id="4" name="スライド番号プレースホルダ 3"/>
          <p:cNvSpPr>
            <a:spLocks noGrp="1"/>
          </p:cNvSpPr>
          <p:nvPr>
            <p:ph type="sldNum" sz="quarter" idx="12"/>
          </p:nvPr>
        </p:nvSpPr>
        <p:spPr/>
        <p:txBody>
          <a:bodyPr/>
          <a:lstStyle/>
          <a:p>
            <a:fld id="{4F053A66-D0E4-4D25-B11B-C4FB6BA7A546}" type="slidenum">
              <a:rPr kumimoji="1" lang="ja-JP" altLang="en-US" smtClean="0"/>
              <a:pPr/>
              <a:t>1</a:t>
            </a:fld>
            <a:endParaRPr kumimoji="1" lang="ja-JP" alt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カルナップらの論理実証主義</a:t>
            </a:r>
            <a:endParaRPr kumimoji="1" lang="ja-JP" altLang="en-US" dirty="0"/>
          </a:p>
        </p:txBody>
      </p:sp>
      <p:sp>
        <p:nvSpPr>
          <p:cNvPr id="3" name="コンテンツ プレースホルダ 2"/>
          <p:cNvSpPr>
            <a:spLocks noGrp="1"/>
          </p:cNvSpPr>
          <p:nvPr>
            <p:ph idx="1"/>
          </p:nvPr>
        </p:nvSpPr>
        <p:spPr>
          <a:xfrm>
            <a:off x="457200" y="1639341"/>
            <a:ext cx="8229600" cy="4525963"/>
          </a:xfrm>
        </p:spPr>
        <p:txBody>
          <a:bodyPr/>
          <a:lstStyle/>
          <a:p>
            <a:r>
              <a:rPr kumimoji="1" lang="ja-JP" altLang="en-US" dirty="0" smtClean="0"/>
              <a:t>論理実証主義 </a:t>
            </a:r>
            <a:r>
              <a:rPr kumimoji="1" lang="en-US" altLang="ja-JP" dirty="0" smtClean="0"/>
              <a:t>(Logical Positivism)</a:t>
            </a:r>
            <a:r>
              <a:rPr kumimoji="1" lang="ja-JP" altLang="en-US" dirty="0" smtClean="0"/>
              <a:t>：</a:t>
            </a:r>
            <a:endParaRPr kumimoji="1" lang="en-US" altLang="ja-JP" dirty="0" smtClean="0"/>
          </a:p>
          <a:p>
            <a:r>
              <a:rPr kumimoji="1" lang="ja-JP" altLang="en-US" dirty="0" smtClean="0"/>
              <a:t>「有意味な言明とは，真と偽とが明確に決定できる言明である」</a:t>
            </a:r>
            <a:endParaRPr lang="en-US" altLang="ja-JP" dirty="0" smtClean="0"/>
          </a:p>
          <a:p>
            <a:r>
              <a:rPr lang="ja-JP" altLang="en-US" dirty="0" smtClean="0"/>
              <a:t>二つの問題点：</a:t>
            </a:r>
            <a:endParaRPr lang="en-US" altLang="ja-JP" dirty="0" smtClean="0"/>
          </a:p>
          <a:p>
            <a:pPr lvl="1"/>
            <a:r>
              <a:rPr kumimoji="1" lang="ja-JP" altLang="en-US" dirty="0" smtClean="0"/>
              <a:t>真と偽が決定できない言明にも「有意味」な言明は存在する</a:t>
            </a:r>
            <a:endParaRPr kumimoji="1" lang="en-US" altLang="ja-JP" dirty="0" smtClean="0"/>
          </a:p>
          <a:p>
            <a:pPr lvl="1"/>
            <a:r>
              <a:rPr lang="ja-JP" altLang="en-US" dirty="0" smtClean="0"/>
              <a:t>「科学理論」は，「真である」ことを決定できない</a:t>
            </a:r>
            <a:endParaRPr kumimoji="1" lang="en-US" altLang="ja-JP" dirty="0" smtClean="0"/>
          </a:p>
          <a:p>
            <a:endParaRPr kumimoji="1" lang="en-US" altLang="ja-JP" dirty="0" smtClean="0"/>
          </a:p>
        </p:txBody>
      </p:sp>
      <p:sp>
        <p:nvSpPr>
          <p:cNvPr id="4" name="スライド番号プレースホルダ 3"/>
          <p:cNvSpPr>
            <a:spLocks noGrp="1"/>
          </p:cNvSpPr>
          <p:nvPr>
            <p:ph type="sldNum" sz="quarter" idx="12"/>
          </p:nvPr>
        </p:nvSpPr>
        <p:spPr/>
        <p:txBody>
          <a:bodyPr/>
          <a:lstStyle/>
          <a:p>
            <a:fld id="{4F053A66-D0E4-4D25-B11B-C4FB6BA7A546}" type="slidenum">
              <a:rPr kumimoji="1" lang="ja-JP" altLang="en-US" smtClean="0"/>
              <a:pPr/>
              <a:t>10</a:t>
            </a:fld>
            <a:endParaRPr kumimoji="1" lang="ja-JP"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二つの問題点について</a:t>
            </a:r>
            <a:endParaRPr kumimoji="1" lang="ja-JP" altLang="en-US" dirty="0"/>
          </a:p>
        </p:txBody>
      </p:sp>
      <p:sp>
        <p:nvSpPr>
          <p:cNvPr id="3" name="コンテンツ プレースホルダ 2"/>
          <p:cNvSpPr>
            <a:spLocks noGrp="1"/>
          </p:cNvSpPr>
          <p:nvPr>
            <p:ph idx="1"/>
          </p:nvPr>
        </p:nvSpPr>
        <p:spPr/>
        <p:txBody>
          <a:bodyPr/>
          <a:lstStyle/>
          <a:p>
            <a:pPr marL="342900" lvl="1" indent="-342900">
              <a:buFont typeface="Arial" pitchFamily="34" charset="0"/>
              <a:buChar char="•"/>
            </a:pPr>
            <a:r>
              <a:rPr lang="ja-JP" altLang="en-US" dirty="0" smtClean="0"/>
              <a:t>真と偽が決定できない言明にも「有意味」な言明は存在する</a:t>
            </a:r>
            <a:endParaRPr lang="en-US" altLang="ja-JP" dirty="0" smtClean="0"/>
          </a:p>
          <a:p>
            <a:pPr marL="742950" lvl="2" indent="-342900"/>
            <a:r>
              <a:rPr lang="ja-JP" altLang="en-US" dirty="0" smtClean="0"/>
              <a:t>例えば，芸術や宗教に関する言明は，真偽を決定できなくとも，「有意味」な言明であり得る．</a:t>
            </a:r>
            <a:endParaRPr lang="en-US" altLang="ja-JP" dirty="0" smtClean="0"/>
          </a:p>
          <a:p>
            <a:pPr marL="742950" lvl="2" indent="-342900">
              <a:buNone/>
            </a:pPr>
            <a:r>
              <a:rPr lang="ja-JP" altLang="en-US" dirty="0" smtClean="0"/>
              <a:t>⇒「有意味な」を「科学的な」と置き換えるべき</a:t>
            </a:r>
            <a:endParaRPr lang="en-US" altLang="ja-JP" dirty="0" smtClean="0"/>
          </a:p>
          <a:p>
            <a:pPr marL="342900" lvl="1" indent="-342900">
              <a:buFont typeface="Arial" pitchFamily="34" charset="0"/>
              <a:buChar char="•"/>
            </a:pPr>
            <a:r>
              <a:rPr lang="ja-JP" altLang="en-US" dirty="0" smtClean="0"/>
              <a:t>「科学理論」は，「真である」ことを決定できない</a:t>
            </a:r>
            <a:endParaRPr lang="en-US" altLang="ja-JP" dirty="0" smtClean="0"/>
          </a:p>
          <a:p>
            <a:pPr marL="742950" lvl="2" indent="-342900"/>
            <a:r>
              <a:rPr lang="ja-JP" altLang="en-US" dirty="0" smtClean="0"/>
              <a:t>「科学理論」は「一般性」を持っているために真であることを決定できない</a:t>
            </a:r>
            <a:endParaRPr lang="en-US" altLang="ja-JP" dirty="0" smtClean="0"/>
          </a:p>
        </p:txBody>
      </p:sp>
      <p:sp>
        <p:nvSpPr>
          <p:cNvPr id="4" name="スライド番号プレースホルダ 3"/>
          <p:cNvSpPr>
            <a:spLocks noGrp="1"/>
          </p:cNvSpPr>
          <p:nvPr>
            <p:ph type="sldNum" sz="quarter" idx="12"/>
          </p:nvPr>
        </p:nvSpPr>
        <p:spPr/>
        <p:txBody>
          <a:bodyPr/>
          <a:lstStyle/>
          <a:p>
            <a:fld id="{4F053A66-D0E4-4D25-B11B-C4FB6BA7A546}" type="slidenum">
              <a:rPr kumimoji="1" lang="ja-JP" altLang="en-US" smtClean="0"/>
              <a:pPr/>
              <a:t>11</a:t>
            </a:fld>
            <a:endParaRPr kumimoji="1" lang="ja-JP"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ポパーの反証主義</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科学理論は，一般性を持つ限り，「真である」ことを決定・証明することは出来ない．</a:t>
            </a:r>
            <a:endParaRPr lang="en-US" altLang="ja-JP" dirty="0" smtClean="0"/>
          </a:p>
          <a:p>
            <a:pPr>
              <a:buNone/>
            </a:pPr>
            <a:r>
              <a:rPr lang="ja-JP" altLang="en-US" dirty="0" smtClean="0"/>
              <a:t>　⇒　当該理論から導き出された個別言明による予測が事実と誤っている場合には，まずこの予測（＝個別言明）が「間違っていた」（＝予測は偽である）ということが言える．</a:t>
            </a:r>
            <a:endParaRPr lang="en-US" altLang="ja-JP" dirty="0" smtClean="0"/>
          </a:p>
          <a:p>
            <a:pPr>
              <a:buNone/>
            </a:pPr>
            <a:endParaRPr lang="en-US" altLang="ja-JP" dirty="0" smtClean="0"/>
          </a:p>
          <a:p>
            <a:pPr>
              <a:buNone/>
            </a:pPr>
            <a:endParaRPr lang="en-US" altLang="ja-JP" dirty="0" smtClean="0"/>
          </a:p>
          <a:p>
            <a:pPr>
              <a:buNone/>
            </a:pPr>
            <a:endParaRPr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4F053A66-D0E4-4D25-B11B-C4FB6BA7A546}" type="slidenum">
              <a:rPr kumimoji="1" lang="ja-JP" altLang="en-US" smtClean="0"/>
              <a:pPr/>
              <a:t>12</a:t>
            </a:fld>
            <a:endParaRPr kumimoji="1" lang="ja-JP"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帰納と演繹</a:t>
            </a:r>
            <a:endParaRPr kumimoji="1" lang="ja-JP" altLang="en-US" dirty="0"/>
          </a:p>
        </p:txBody>
      </p:sp>
      <p:sp>
        <p:nvSpPr>
          <p:cNvPr id="4" name="円/楕円 3"/>
          <p:cNvSpPr/>
          <p:nvPr/>
        </p:nvSpPr>
        <p:spPr>
          <a:xfrm>
            <a:off x="1979712" y="1700808"/>
            <a:ext cx="5328592" cy="237626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 name="直線矢印コネクタ 5"/>
          <p:cNvCxnSpPr>
            <a:stCxn id="4" idx="3"/>
          </p:cNvCxnSpPr>
          <p:nvPr/>
        </p:nvCxnSpPr>
        <p:spPr>
          <a:xfrm flipH="1">
            <a:off x="1619672" y="3729076"/>
            <a:ext cx="1140395" cy="17161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直線矢印コネクタ 6"/>
          <p:cNvCxnSpPr/>
          <p:nvPr/>
        </p:nvCxnSpPr>
        <p:spPr>
          <a:xfrm flipH="1">
            <a:off x="3059832" y="4005064"/>
            <a:ext cx="492324" cy="17281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a:off x="4632276" y="4077072"/>
            <a:ext cx="11732" cy="15841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直線矢印コネクタ 8"/>
          <p:cNvCxnSpPr/>
          <p:nvPr/>
        </p:nvCxnSpPr>
        <p:spPr>
          <a:xfrm>
            <a:off x="5640388" y="4005064"/>
            <a:ext cx="155748" cy="15841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a:off x="6576492" y="3717032"/>
            <a:ext cx="875828" cy="18722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円/楕円 14"/>
          <p:cNvSpPr/>
          <p:nvPr/>
        </p:nvSpPr>
        <p:spPr>
          <a:xfrm>
            <a:off x="1475656" y="5445224"/>
            <a:ext cx="288032"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2843808" y="5733256"/>
            <a:ext cx="288032"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円/楕円 16"/>
          <p:cNvSpPr/>
          <p:nvPr/>
        </p:nvSpPr>
        <p:spPr>
          <a:xfrm>
            <a:off x="4499992" y="5661248"/>
            <a:ext cx="288032"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円/楕円 17"/>
          <p:cNvSpPr/>
          <p:nvPr/>
        </p:nvSpPr>
        <p:spPr>
          <a:xfrm>
            <a:off x="5652120" y="5589240"/>
            <a:ext cx="288032"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円/楕円 18"/>
          <p:cNvSpPr/>
          <p:nvPr/>
        </p:nvSpPr>
        <p:spPr>
          <a:xfrm>
            <a:off x="7380312" y="5589240"/>
            <a:ext cx="288032"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4283968" y="2564904"/>
            <a:ext cx="792088" cy="369332"/>
          </a:xfrm>
          <a:prstGeom prst="rect">
            <a:avLst/>
          </a:prstGeom>
          <a:noFill/>
        </p:spPr>
        <p:txBody>
          <a:bodyPr wrap="square" rtlCol="0">
            <a:spAutoFit/>
          </a:bodyPr>
          <a:lstStyle/>
          <a:p>
            <a:r>
              <a:rPr lang="ja-JP" altLang="en-US" dirty="0" smtClean="0"/>
              <a:t>理論</a:t>
            </a:r>
            <a:endParaRPr kumimoji="1" lang="ja-JP" altLang="en-US" dirty="0"/>
          </a:p>
        </p:txBody>
      </p:sp>
      <p:sp>
        <p:nvSpPr>
          <p:cNvPr id="21" name="下矢印 20"/>
          <p:cNvSpPr/>
          <p:nvPr/>
        </p:nvSpPr>
        <p:spPr>
          <a:xfrm>
            <a:off x="611560" y="2276872"/>
            <a:ext cx="288032" cy="31683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下矢印 21"/>
          <p:cNvSpPr/>
          <p:nvPr/>
        </p:nvSpPr>
        <p:spPr>
          <a:xfrm rot="10800000">
            <a:off x="7884368" y="2204864"/>
            <a:ext cx="288032" cy="31683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テキスト ボックス 22"/>
          <p:cNvSpPr txBox="1"/>
          <p:nvPr/>
        </p:nvSpPr>
        <p:spPr>
          <a:xfrm>
            <a:off x="1043608" y="2420888"/>
            <a:ext cx="792088" cy="369332"/>
          </a:xfrm>
          <a:prstGeom prst="rect">
            <a:avLst/>
          </a:prstGeom>
          <a:noFill/>
        </p:spPr>
        <p:txBody>
          <a:bodyPr wrap="square" rtlCol="0">
            <a:spAutoFit/>
          </a:bodyPr>
          <a:lstStyle/>
          <a:p>
            <a:r>
              <a:rPr lang="ja-JP" altLang="en-US" dirty="0" smtClean="0"/>
              <a:t>演繹</a:t>
            </a:r>
            <a:endParaRPr kumimoji="1" lang="ja-JP" altLang="en-US" dirty="0"/>
          </a:p>
        </p:txBody>
      </p:sp>
      <p:sp>
        <p:nvSpPr>
          <p:cNvPr id="24" name="テキスト ボックス 23"/>
          <p:cNvSpPr txBox="1"/>
          <p:nvPr/>
        </p:nvSpPr>
        <p:spPr>
          <a:xfrm>
            <a:off x="8172400" y="2636912"/>
            <a:ext cx="792088" cy="369332"/>
          </a:xfrm>
          <a:prstGeom prst="rect">
            <a:avLst/>
          </a:prstGeom>
          <a:noFill/>
        </p:spPr>
        <p:txBody>
          <a:bodyPr wrap="square" rtlCol="0">
            <a:spAutoFit/>
          </a:bodyPr>
          <a:lstStyle/>
          <a:p>
            <a:r>
              <a:rPr lang="ja-JP" altLang="en-US" dirty="0" smtClean="0"/>
              <a:t>帰納</a:t>
            </a:r>
            <a:endParaRPr kumimoji="1" lang="ja-JP" altLang="en-US" dirty="0"/>
          </a:p>
        </p:txBody>
      </p:sp>
      <p:sp>
        <p:nvSpPr>
          <p:cNvPr id="25" name="スライド番号プレースホルダ 24"/>
          <p:cNvSpPr>
            <a:spLocks noGrp="1"/>
          </p:cNvSpPr>
          <p:nvPr>
            <p:ph type="sldNum" sz="quarter" idx="12"/>
          </p:nvPr>
        </p:nvSpPr>
        <p:spPr/>
        <p:txBody>
          <a:bodyPr/>
          <a:lstStyle/>
          <a:p>
            <a:fld id="{4F053A66-D0E4-4D25-B11B-C4FB6BA7A546}" type="slidenum">
              <a:rPr kumimoji="1" lang="ja-JP" altLang="en-US" smtClean="0"/>
              <a:pPr/>
              <a:t>13</a:t>
            </a:fld>
            <a:endParaRPr kumimoji="1" lang="ja-JP" alt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一般理論と個別言明</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個別言明が「誤っていた」　</a:t>
            </a:r>
            <a:endParaRPr lang="en-US" altLang="ja-JP" dirty="0" smtClean="0"/>
          </a:p>
          <a:p>
            <a:pPr>
              <a:buNone/>
            </a:pPr>
            <a:r>
              <a:rPr lang="ja-JP" altLang="en-US" dirty="0" smtClean="0"/>
              <a:t>　⇒個別言明は，当該理論から演繹的に導かれたものであるので，個別言明が偽であるということは，その理論が偽であることを意味する．</a:t>
            </a:r>
            <a:endParaRPr lang="en-US" altLang="ja-JP" dirty="0" smtClean="0"/>
          </a:p>
          <a:p>
            <a:r>
              <a:rPr kumimoji="1" lang="ja-JP" altLang="en-US" dirty="0" smtClean="0"/>
              <a:t>「理論は反証（</a:t>
            </a:r>
            <a:r>
              <a:rPr kumimoji="1" lang="en-US" altLang="ja-JP" dirty="0" smtClean="0"/>
              <a:t>Falsify</a:t>
            </a:r>
            <a:r>
              <a:rPr kumimoji="1" lang="ja-JP" altLang="en-US" dirty="0" smtClean="0"/>
              <a:t>）された」</a:t>
            </a:r>
            <a:endParaRPr kumimoji="1" lang="en-US" altLang="ja-JP" dirty="0" smtClean="0"/>
          </a:p>
          <a:p>
            <a:pPr>
              <a:buNone/>
            </a:pPr>
            <a:r>
              <a:rPr kumimoji="1" lang="en-US" altLang="ja-JP" dirty="0" smtClean="0"/>
              <a:t> </a:t>
            </a:r>
            <a:r>
              <a:rPr kumimoji="1" lang="ja-JP" altLang="en-US" dirty="0" smtClean="0"/>
              <a:t>　⇒では，反証されるのは「よくない」理論で，反証されないのは「よい」理論だろうか？</a:t>
            </a:r>
            <a:endParaRPr kumimoji="1" lang="ja-JP" altLang="en-US" dirty="0"/>
          </a:p>
        </p:txBody>
      </p:sp>
      <p:sp>
        <p:nvSpPr>
          <p:cNvPr id="4" name="スライド番号プレースホルダ 3"/>
          <p:cNvSpPr>
            <a:spLocks noGrp="1"/>
          </p:cNvSpPr>
          <p:nvPr>
            <p:ph type="sldNum" sz="quarter" idx="12"/>
          </p:nvPr>
        </p:nvSpPr>
        <p:spPr/>
        <p:txBody>
          <a:bodyPr/>
          <a:lstStyle/>
          <a:p>
            <a:fld id="{4F053A66-D0E4-4D25-B11B-C4FB6BA7A546}" type="slidenum">
              <a:rPr kumimoji="1" lang="ja-JP" altLang="en-US" smtClean="0"/>
              <a:pPr/>
              <a:t>14</a:t>
            </a:fld>
            <a:endParaRPr kumimoji="1" lang="ja-JP"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ポパーの反証主義</a:t>
            </a:r>
            <a:endParaRPr kumimoji="1" lang="ja-JP" altLang="en-US" dirty="0"/>
          </a:p>
        </p:txBody>
      </p:sp>
      <p:sp>
        <p:nvSpPr>
          <p:cNvPr id="3" name="コンテンツ プレースホルダ 2"/>
          <p:cNvSpPr>
            <a:spLocks noGrp="1"/>
          </p:cNvSpPr>
          <p:nvPr>
            <p:ph idx="1"/>
          </p:nvPr>
        </p:nvSpPr>
        <p:spPr/>
        <p:txBody>
          <a:bodyPr>
            <a:normAutofit fontScale="92500"/>
          </a:bodyPr>
          <a:lstStyle/>
          <a:p>
            <a:r>
              <a:rPr lang="ja-JP" altLang="en-US" dirty="0" smtClean="0"/>
              <a:t>例えば，「今から３０年以内に世界のどこかでかなり多くの雨が降るだろう」という言明はおそらく反証されない．⇒役にも立たない</a:t>
            </a:r>
            <a:endParaRPr lang="en-US" altLang="ja-JP" dirty="0" smtClean="0"/>
          </a:p>
          <a:p>
            <a:r>
              <a:rPr lang="ja-JP" altLang="en-US" dirty="0" smtClean="0"/>
              <a:t>あいまいであったり，アドホックであったりする理論・言明は反証される可能性がほとんどないが，ポパーはそれは科学理論ではない，とする．</a:t>
            </a:r>
            <a:endParaRPr lang="en-US" altLang="ja-JP" dirty="0" smtClean="0"/>
          </a:p>
          <a:p>
            <a:r>
              <a:rPr lang="ja-JP" altLang="en-US" dirty="0" smtClean="0"/>
              <a:t>逆説的だが，反証される可能性が高い厳密で精緻な予測でありながら，未だ反証されていないものが科学である．</a:t>
            </a:r>
            <a:endParaRPr lang="en-US" altLang="ja-JP" dirty="0" smtClean="0"/>
          </a:p>
          <a:p>
            <a:endParaRPr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4F053A66-D0E4-4D25-B11B-C4FB6BA7A546}" type="slidenum">
              <a:rPr kumimoji="1" lang="ja-JP" altLang="en-US" smtClean="0"/>
              <a:pPr/>
              <a:t>15</a:t>
            </a:fld>
            <a:endParaRPr kumimoji="1" lang="ja-JP" alt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ポパーの反証主義</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反証主義：「科学的な理論は，常に反証の危機にさらされており，それでも生き残り続けている．このような反証可能性を持つものこそが科学である」</a:t>
            </a:r>
            <a:endParaRPr lang="en-US" altLang="ja-JP" dirty="0" smtClean="0"/>
          </a:p>
          <a:p>
            <a:r>
              <a:rPr lang="ja-JP" altLang="en-US" dirty="0" smtClean="0"/>
              <a:t>科学理論は，反証されると次の理論に取って代わり，またぎりぎりの反証可能性の中で生き延びる．</a:t>
            </a:r>
            <a:endParaRPr lang="en-US" altLang="ja-JP" dirty="0" smtClean="0"/>
          </a:p>
          <a:p>
            <a:r>
              <a:rPr lang="ja-JP" altLang="en-US" dirty="0" smtClean="0"/>
              <a:t>この様にして科学理論は「進化」する．</a:t>
            </a:r>
            <a:endParaRPr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4F053A66-D0E4-4D25-B11B-C4FB6BA7A546}" type="slidenum">
              <a:rPr kumimoji="1" lang="ja-JP" altLang="en-US" smtClean="0"/>
              <a:pPr/>
              <a:t>16</a:t>
            </a:fld>
            <a:endParaRPr kumimoji="1" lang="ja-JP" alt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ポパーの反証主義：参考</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ポパーが示した科学理論の例</a:t>
            </a:r>
            <a:endParaRPr lang="en-US" altLang="ja-JP" dirty="0" smtClean="0"/>
          </a:p>
          <a:p>
            <a:pPr lvl="1"/>
            <a:r>
              <a:rPr lang="ja-JP" altLang="en-US" dirty="0" smtClean="0"/>
              <a:t>ニュートンの力学</a:t>
            </a:r>
            <a:endParaRPr lang="en-US" altLang="ja-JP" dirty="0" smtClean="0"/>
          </a:p>
          <a:p>
            <a:pPr lvl="1"/>
            <a:r>
              <a:rPr lang="ja-JP" altLang="en-US" dirty="0" smtClean="0"/>
              <a:t>アインシュタインの相対性理論</a:t>
            </a:r>
            <a:endParaRPr lang="en-US" altLang="ja-JP" dirty="0" smtClean="0"/>
          </a:p>
          <a:p>
            <a:pPr lvl="1"/>
            <a:endParaRPr lang="en-US" altLang="ja-JP" dirty="0" smtClean="0"/>
          </a:p>
          <a:p>
            <a:r>
              <a:rPr lang="ja-JP" altLang="en-US" dirty="0" smtClean="0"/>
              <a:t>ポパーが示した非科学の例</a:t>
            </a:r>
            <a:endParaRPr lang="en-US" altLang="ja-JP" dirty="0" smtClean="0"/>
          </a:p>
          <a:p>
            <a:pPr lvl="1"/>
            <a:r>
              <a:rPr lang="ja-JP" altLang="en-US" dirty="0" smtClean="0"/>
              <a:t>マルクスの経済学</a:t>
            </a:r>
            <a:endParaRPr lang="en-US" altLang="ja-JP" dirty="0" smtClean="0"/>
          </a:p>
          <a:p>
            <a:pPr lvl="1"/>
            <a:r>
              <a:rPr lang="ja-JP" altLang="en-US" dirty="0" smtClean="0"/>
              <a:t>アドラーの心理学</a:t>
            </a:r>
            <a:endParaRPr lang="en-US" altLang="ja-JP" dirty="0" smtClean="0"/>
          </a:p>
          <a:p>
            <a:pPr lvl="1"/>
            <a:r>
              <a:rPr lang="ja-JP" altLang="en-US" dirty="0" smtClean="0"/>
              <a:t>占星術</a:t>
            </a:r>
          </a:p>
          <a:p>
            <a:endParaRPr kumimoji="1" lang="ja-JP" altLang="en-US" dirty="0"/>
          </a:p>
        </p:txBody>
      </p:sp>
      <p:sp>
        <p:nvSpPr>
          <p:cNvPr id="4" name="スライド番号プレースホルダ 3"/>
          <p:cNvSpPr>
            <a:spLocks noGrp="1"/>
          </p:cNvSpPr>
          <p:nvPr>
            <p:ph type="sldNum" sz="quarter" idx="12"/>
          </p:nvPr>
        </p:nvSpPr>
        <p:spPr/>
        <p:txBody>
          <a:bodyPr/>
          <a:lstStyle/>
          <a:p>
            <a:fld id="{4F053A66-D0E4-4D25-B11B-C4FB6BA7A546}" type="slidenum">
              <a:rPr kumimoji="1" lang="ja-JP" altLang="en-US" smtClean="0"/>
              <a:pPr/>
              <a:t>17</a:t>
            </a:fld>
            <a:endParaRPr kumimoji="1" lang="ja-JP" alt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クーンのパラダイム論</a:t>
            </a:r>
            <a:endParaRPr kumimoji="1" lang="ja-JP" altLang="en-US" dirty="0"/>
          </a:p>
        </p:txBody>
      </p:sp>
      <p:sp>
        <p:nvSpPr>
          <p:cNvPr id="3" name="コンテンツ プレースホルダ 2"/>
          <p:cNvSpPr>
            <a:spLocks noGrp="1"/>
          </p:cNvSpPr>
          <p:nvPr>
            <p:ph idx="1"/>
          </p:nvPr>
        </p:nvSpPr>
        <p:spPr/>
        <p:txBody>
          <a:bodyPr>
            <a:normAutofit lnSpcReduction="10000"/>
          </a:bodyPr>
          <a:lstStyle/>
          <a:p>
            <a:r>
              <a:rPr kumimoji="1" lang="en-US" altLang="ja-JP" dirty="0" smtClean="0"/>
              <a:t>Th. </a:t>
            </a:r>
            <a:r>
              <a:rPr kumimoji="1" lang="ja-JP" altLang="en-US" dirty="0" smtClean="0"/>
              <a:t>クーンによって提唱された．</a:t>
            </a:r>
            <a:endParaRPr kumimoji="1" lang="en-US" altLang="ja-JP" dirty="0" smtClean="0"/>
          </a:p>
          <a:p>
            <a:r>
              <a:rPr lang="ja-JP" altLang="en-US" dirty="0" smtClean="0"/>
              <a:t>科学は，その時代・文化などに特有の「枠組み（パラダイム）に依存しており，異なる時代のパラダイムに対して，その優劣を比較することは出来ない・</a:t>
            </a:r>
            <a:endParaRPr lang="en-US" altLang="ja-JP" dirty="0" smtClean="0"/>
          </a:p>
          <a:p>
            <a:pPr>
              <a:buNone/>
            </a:pPr>
            <a:r>
              <a:rPr kumimoji="1" lang="ja-JP" altLang="en-US" dirty="0" smtClean="0"/>
              <a:t>　⇒科学・文化の相対論</a:t>
            </a:r>
            <a:endParaRPr kumimoji="1" lang="en-US" altLang="ja-JP" dirty="0" smtClean="0"/>
          </a:p>
          <a:p>
            <a:pPr>
              <a:buNone/>
            </a:pPr>
            <a:endParaRPr lang="en-US" altLang="ja-JP" dirty="0" smtClean="0"/>
          </a:p>
          <a:p>
            <a:pPr>
              <a:buNone/>
            </a:pPr>
            <a:r>
              <a:rPr kumimoji="1" lang="en-US" altLang="ja-JP" dirty="0" smtClean="0"/>
              <a:t>c.f.</a:t>
            </a:r>
            <a:r>
              <a:rPr kumimoji="1" lang="ja-JP" altLang="en-US" dirty="0" smtClean="0"/>
              <a:t>　</a:t>
            </a:r>
            <a:r>
              <a:rPr kumimoji="1" lang="en-US" altLang="ja-JP" dirty="0" smtClean="0"/>
              <a:t>Popper</a:t>
            </a:r>
            <a:r>
              <a:rPr kumimoji="1" lang="ja-JP" altLang="en-US" dirty="0" smtClean="0"/>
              <a:t>の反証主義による科学の進歩観とは対立する考え方</a:t>
            </a:r>
            <a:endParaRPr kumimoji="1" lang="ja-JP" altLang="en-US" dirty="0"/>
          </a:p>
        </p:txBody>
      </p:sp>
      <p:sp>
        <p:nvSpPr>
          <p:cNvPr id="4" name="スライド番号プレースホルダ 3"/>
          <p:cNvSpPr>
            <a:spLocks noGrp="1"/>
          </p:cNvSpPr>
          <p:nvPr>
            <p:ph type="sldNum" sz="quarter" idx="12"/>
          </p:nvPr>
        </p:nvSpPr>
        <p:spPr/>
        <p:txBody>
          <a:bodyPr/>
          <a:lstStyle/>
          <a:p>
            <a:fld id="{4F053A66-D0E4-4D25-B11B-C4FB6BA7A546}" type="slidenum">
              <a:rPr kumimoji="1" lang="ja-JP" altLang="en-US" smtClean="0"/>
              <a:pPr/>
              <a:t>18</a:t>
            </a:fld>
            <a:endParaRPr kumimoji="1" lang="ja-JP" alt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クーンのパラダイム論</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通常科学は，その時代の枠内でパズル解き的に進んでいくが，だんだんと説明できない事象が増えていく．</a:t>
            </a:r>
            <a:endParaRPr kumimoji="1" lang="en-US" altLang="ja-JP" dirty="0" smtClean="0"/>
          </a:p>
          <a:p>
            <a:r>
              <a:rPr lang="ja-JP" altLang="en-US" dirty="0" smtClean="0"/>
              <a:t>説明できない事象が増えきったあるとき，天才が現れて従来とは全く異なるパラダイムが与えられ，あらたな通常科学が始まる．</a:t>
            </a:r>
            <a:endParaRPr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4F053A66-D0E4-4D25-B11B-C4FB6BA7A546}" type="slidenum">
              <a:rPr kumimoji="1" lang="ja-JP" altLang="en-US" smtClean="0"/>
              <a:pPr/>
              <a:t>19</a:t>
            </a:fld>
            <a:endParaRPr kumimoji="1" lang="ja-JP" alt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簡単な自己紹介</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smtClean="0"/>
              <a:t>数学（論理学）⇒哲学⇒哲学</a:t>
            </a:r>
            <a:endParaRPr kumimoji="1" lang="en-US" altLang="ja-JP" dirty="0" smtClean="0"/>
          </a:p>
          <a:p>
            <a:r>
              <a:rPr kumimoji="1" lang="ja-JP" altLang="en-US" dirty="0" smtClean="0"/>
              <a:t>カメラマン⇒プログラマ⇒</a:t>
            </a:r>
            <a:r>
              <a:rPr lang="ja-JP" altLang="en-US" dirty="0" smtClean="0"/>
              <a:t>教員（</a:t>
            </a:r>
            <a:r>
              <a:rPr lang="en-US" altLang="ja-JP" dirty="0" smtClean="0"/>
              <a:t>UNIX</a:t>
            </a:r>
            <a:r>
              <a:rPr lang="ja-JP" altLang="en-US" dirty="0" smtClean="0"/>
              <a:t>・</a:t>
            </a:r>
            <a:r>
              <a:rPr lang="en-US" altLang="ja-JP" dirty="0" smtClean="0"/>
              <a:t>C</a:t>
            </a:r>
            <a:r>
              <a:rPr lang="ja-JP" altLang="en-US" dirty="0" smtClean="0"/>
              <a:t>言語）</a:t>
            </a:r>
            <a:endParaRPr kumimoji="1" lang="en-US" altLang="ja-JP" dirty="0" smtClean="0"/>
          </a:p>
          <a:p>
            <a:r>
              <a:rPr lang="ja-JP" altLang="en-US" dirty="0" smtClean="0"/>
              <a:t>情報処理⇒経済情報論・経済心理学</a:t>
            </a:r>
            <a:endParaRPr lang="en-US" altLang="ja-JP" dirty="0" smtClean="0"/>
          </a:p>
          <a:p>
            <a:r>
              <a:rPr lang="ja-JP" altLang="en-US" dirty="0" smtClean="0"/>
              <a:t>科学理論・科学探究</a:t>
            </a:r>
            <a:endParaRPr lang="en-US" altLang="ja-JP" dirty="0" smtClean="0"/>
          </a:p>
          <a:p>
            <a:r>
              <a:rPr lang="en-US" altLang="ja-JP" dirty="0" smtClean="0"/>
              <a:t>DNC</a:t>
            </a:r>
          </a:p>
          <a:p>
            <a:r>
              <a:rPr lang="ja-JP" altLang="en-US" dirty="0" smtClean="0"/>
              <a:t>医療情報論・心理統計・医学統計</a:t>
            </a:r>
            <a:endParaRPr lang="en-US" altLang="ja-JP" dirty="0" smtClean="0"/>
          </a:p>
          <a:p>
            <a:r>
              <a:rPr lang="ja-JP" altLang="en-US" dirty="0" smtClean="0"/>
              <a:t>人工市場（シミュレーションと実験）</a:t>
            </a:r>
            <a:endParaRPr lang="en-US" altLang="ja-JP" dirty="0" smtClean="0"/>
          </a:p>
        </p:txBody>
      </p:sp>
      <p:sp>
        <p:nvSpPr>
          <p:cNvPr id="4" name="スライド番号プレースホルダ 3"/>
          <p:cNvSpPr>
            <a:spLocks noGrp="1"/>
          </p:cNvSpPr>
          <p:nvPr>
            <p:ph type="sldNum" sz="quarter" idx="12"/>
          </p:nvPr>
        </p:nvSpPr>
        <p:spPr/>
        <p:txBody>
          <a:bodyPr/>
          <a:lstStyle/>
          <a:p>
            <a:fld id="{4F053A66-D0E4-4D25-B11B-C4FB6BA7A546}" type="slidenum">
              <a:rPr kumimoji="1" lang="ja-JP" altLang="en-US" smtClean="0"/>
              <a:pPr/>
              <a:t>2</a:t>
            </a:fld>
            <a:endParaRPr kumimoji="1" lang="ja-JP"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ハンソンの</a:t>
            </a:r>
            <a:r>
              <a:rPr kumimoji="1" lang="ja-JP" altLang="en-US" dirty="0" smtClean="0"/>
              <a:t>理論負荷性</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われわれは，感覚器官を通じて対象を見るが，</a:t>
            </a:r>
            <a:r>
              <a:rPr lang="ja-JP" altLang="en-US" dirty="0" smtClean="0"/>
              <a:t>それは「生の」感覚そのものではなくて，すでにある理論・知識・経験に基づいて「○○として見る」のである．</a:t>
            </a:r>
            <a:endParaRPr lang="en-US" altLang="ja-JP" dirty="0" smtClean="0"/>
          </a:p>
          <a:p>
            <a:r>
              <a:rPr lang="ja-JP" altLang="en-US" dirty="0" smtClean="0"/>
              <a:t>つまり，すべての観察はその時点での理論に依存している．</a:t>
            </a:r>
            <a:endParaRPr lang="en-US" altLang="ja-JP" dirty="0" smtClean="0"/>
          </a:p>
          <a:p>
            <a:pPr>
              <a:buNone/>
            </a:pPr>
            <a:r>
              <a:rPr kumimoji="1" lang="ja-JP" altLang="en-US" dirty="0" smtClean="0"/>
              <a:t>　</a:t>
            </a:r>
            <a:r>
              <a:rPr kumimoji="1" lang="en-US" altLang="ja-JP" dirty="0" smtClean="0"/>
              <a:t>ex</a:t>
            </a:r>
            <a:r>
              <a:rPr kumimoji="1" lang="ja-JP" altLang="en-US" dirty="0" err="1" smtClean="0"/>
              <a:t>．</a:t>
            </a:r>
            <a:r>
              <a:rPr lang="ja-JP" altLang="en-US" dirty="0" smtClean="0"/>
              <a:t>レントゲンの知識がなければ，画像診断することは出来ない，など．</a:t>
            </a:r>
            <a:endParaRPr kumimoji="1" lang="ja-JP" altLang="en-US" dirty="0"/>
          </a:p>
        </p:txBody>
      </p:sp>
      <p:sp>
        <p:nvSpPr>
          <p:cNvPr id="4" name="スライド番号プレースホルダ 3"/>
          <p:cNvSpPr>
            <a:spLocks noGrp="1"/>
          </p:cNvSpPr>
          <p:nvPr>
            <p:ph type="sldNum" sz="quarter" idx="12"/>
          </p:nvPr>
        </p:nvSpPr>
        <p:spPr/>
        <p:txBody>
          <a:bodyPr/>
          <a:lstStyle/>
          <a:p>
            <a:fld id="{4F053A66-D0E4-4D25-B11B-C4FB6BA7A546}" type="slidenum">
              <a:rPr kumimoji="1" lang="ja-JP" altLang="en-US" smtClean="0"/>
              <a:pPr/>
              <a:t>20</a:t>
            </a:fld>
            <a:endParaRPr kumimoji="1" lang="ja-JP" alt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デュエムとクワインのホーリズム</a:t>
            </a:r>
            <a:endParaRPr kumimoji="1" lang="ja-JP" altLang="en-US" dirty="0"/>
          </a:p>
        </p:txBody>
      </p:sp>
      <p:sp>
        <p:nvSpPr>
          <p:cNvPr id="3" name="コンテンツ プレースホルダ 2"/>
          <p:cNvSpPr>
            <a:spLocks noGrp="1"/>
          </p:cNvSpPr>
          <p:nvPr>
            <p:ph idx="1"/>
          </p:nvPr>
        </p:nvSpPr>
        <p:spPr/>
        <p:txBody>
          <a:bodyPr>
            <a:normAutofit/>
          </a:bodyPr>
          <a:lstStyle/>
          <a:p>
            <a:r>
              <a:rPr lang="ja-JP" altLang="en-US" dirty="0" smtClean="0"/>
              <a:t>「個々の言明（命題）は単独で検証することは出来ず，言明同士がつくるネットワークの全体によってのみ正当化が行われる」</a:t>
            </a:r>
            <a:endParaRPr lang="en-US" altLang="ja-JP" dirty="0" smtClean="0"/>
          </a:p>
          <a:p>
            <a:r>
              <a:rPr lang="ja-JP" altLang="en-US" dirty="0" smtClean="0"/>
              <a:t>我々の信念の体系は網の目の全体である</a:t>
            </a:r>
            <a:endParaRPr lang="en-US" altLang="ja-JP" dirty="0" smtClean="0"/>
          </a:p>
          <a:p>
            <a:endParaRPr lang="en-US" altLang="ja-JP" dirty="0" smtClean="0"/>
          </a:p>
          <a:p>
            <a:pPr>
              <a:buNone/>
            </a:pPr>
            <a:r>
              <a:rPr lang="ja-JP" altLang="en-US" dirty="0" smtClean="0"/>
              <a:t>⇒ポパーの「反証実験」の考え方と対立する．</a:t>
            </a:r>
            <a:endParaRPr lang="en-US" altLang="ja-JP" dirty="0" smtClean="0"/>
          </a:p>
          <a:p>
            <a:pPr>
              <a:buNone/>
            </a:pPr>
            <a:r>
              <a:rPr lang="ja-JP" altLang="en-US" dirty="0" smtClean="0"/>
              <a:t>⇒ハンソンやクーンの考え方と同じ方向．</a:t>
            </a:r>
            <a:endParaRPr lang="en-US" altLang="ja-JP" dirty="0" smtClean="0"/>
          </a:p>
        </p:txBody>
      </p:sp>
      <p:sp>
        <p:nvSpPr>
          <p:cNvPr id="4" name="スライド番号プレースホルダ 3"/>
          <p:cNvSpPr>
            <a:spLocks noGrp="1"/>
          </p:cNvSpPr>
          <p:nvPr>
            <p:ph type="sldNum" sz="quarter" idx="12"/>
          </p:nvPr>
        </p:nvSpPr>
        <p:spPr/>
        <p:txBody>
          <a:bodyPr/>
          <a:lstStyle/>
          <a:p>
            <a:fld id="{4F053A66-D0E4-4D25-B11B-C4FB6BA7A546}" type="slidenum">
              <a:rPr kumimoji="1" lang="ja-JP" altLang="en-US" smtClean="0"/>
              <a:pPr/>
              <a:t>21</a:t>
            </a:fld>
            <a:endParaRPr kumimoji="1" lang="ja-JP" alt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クワインの自然主義</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あらゆる物事は自然科学的に説明が可能である．あるいは，あらゆる説明は自然科学的説明に還元できる，とする考え．</a:t>
            </a:r>
            <a:endParaRPr kumimoji="1" lang="en-US" altLang="ja-JP" dirty="0" smtClean="0"/>
          </a:p>
          <a:p>
            <a:r>
              <a:rPr lang="ja-JP" altLang="en-US" dirty="0" smtClean="0"/>
              <a:t>さらに進むと，物理学的な説明に還元できる，とされる．</a:t>
            </a:r>
            <a:endParaRPr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4F053A66-D0E4-4D25-B11B-C4FB6BA7A546}" type="slidenum">
              <a:rPr kumimoji="1" lang="ja-JP" altLang="en-US" smtClean="0"/>
              <a:pPr/>
              <a:t>22</a:t>
            </a:fld>
            <a:endParaRPr kumimoji="1" lang="ja-JP" alt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最終的根拠付けのトリレンマ</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あるものを基礎づけるために，別のあるもので説明するという無限遡及</a:t>
            </a:r>
            <a:endParaRPr kumimoji="1" lang="en-US" altLang="ja-JP" dirty="0" smtClean="0"/>
          </a:p>
          <a:p>
            <a:r>
              <a:rPr lang="ja-JP" altLang="en-US" dirty="0" smtClean="0"/>
              <a:t>循環的基礎付け</a:t>
            </a:r>
            <a:endParaRPr lang="en-US" altLang="ja-JP" dirty="0" smtClean="0"/>
          </a:p>
          <a:p>
            <a:r>
              <a:rPr kumimoji="1" lang="ja-JP" altLang="en-US" dirty="0" smtClean="0"/>
              <a:t>恣意的打ち切り</a:t>
            </a:r>
            <a:endParaRPr kumimoji="1" lang="ja-JP" altLang="en-US" dirty="0"/>
          </a:p>
        </p:txBody>
      </p:sp>
      <p:sp>
        <p:nvSpPr>
          <p:cNvPr id="4" name="スライド番号プレースホルダ 3"/>
          <p:cNvSpPr>
            <a:spLocks noGrp="1"/>
          </p:cNvSpPr>
          <p:nvPr>
            <p:ph type="sldNum" sz="quarter" idx="12"/>
          </p:nvPr>
        </p:nvSpPr>
        <p:spPr/>
        <p:txBody>
          <a:bodyPr/>
          <a:lstStyle/>
          <a:p>
            <a:fld id="{4F053A66-D0E4-4D25-B11B-C4FB6BA7A546}" type="slidenum">
              <a:rPr kumimoji="1" lang="ja-JP" altLang="en-US" smtClean="0"/>
              <a:pPr/>
              <a:t>23</a:t>
            </a:fld>
            <a:endParaRPr kumimoji="1" lang="ja-JP" alt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知識の基礎付け主義</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ノイラートの船：</a:t>
            </a:r>
            <a:endParaRPr lang="en-US" altLang="ja-JP" dirty="0" smtClean="0"/>
          </a:p>
          <a:p>
            <a:pPr lvl="1"/>
            <a:r>
              <a:rPr lang="ja-JP" altLang="en-US" dirty="0" smtClean="0"/>
              <a:t>知識には批判不可能な土台は存在せず，かといって全面的に修復</a:t>
            </a:r>
            <a:r>
              <a:rPr lang="en-US" altLang="ja-JP" dirty="0" smtClean="0"/>
              <a:t>(</a:t>
            </a:r>
            <a:r>
              <a:rPr lang="ja-JP" altLang="en-US" dirty="0" smtClean="0"/>
              <a:t>入れ替え</a:t>
            </a:r>
            <a:r>
              <a:rPr lang="en-US" altLang="ja-JP" dirty="0" smtClean="0"/>
              <a:t>)</a:t>
            </a:r>
            <a:r>
              <a:rPr lang="ja-JP" altLang="en-US" dirty="0" smtClean="0"/>
              <a:t>することも出来ない．</a:t>
            </a:r>
            <a:endParaRPr lang="en-US" altLang="ja-JP" dirty="0" smtClean="0"/>
          </a:p>
          <a:p>
            <a:pPr lvl="1"/>
            <a:r>
              <a:rPr lang="ja-JP" altLang="en-US" dirty="0" smtClean="0"/>
              <a:t>（知識という）船は海に浮かんだままで常に部分的な修復が行われる</a:t>
            </a:r>
            <a:endParaRPr lang="en-US" altLang="ja-JP" dirty="0" smtClean="0"/>
          </a:p>
          <a:p>
            <a:pPr lvl="1"/>
            <a:endParaRPr kumimoji="1" lang="ja-JP" altLang="en-US" dirty="0"/>
          </a:p>
        </p:txBody>
      </p:sp>
      <p:sp>
        <p:nvSpPr>
          <p:cNvPr id="4" name="スライド番号プレースホルダ 3"/>
          <p:cNvSpPr>
            <a:spLocks noGrp="1"/>
          </p:cNvSpPr>
          <p:nvPr>
            <p:ph type="sldNum" sz="quarter" idx="12"/>
          </p:nvPr>
        </p:nvSpPr>
        <p:spPr/>
        <p:txBody>
          <a:bodyPr/>
          <a:lstStyle/>
          <a:p>
            <a:fld id="{4F053A66-D0E4-4D25-B11B-C4FB6BA7A546}" type="slidenum">
              <a:rPr kumimoji="1" lang="ja-JP" altLang="en-US" smtClean="0"/>
              <a:pPr/>
              <a:t>24</a:t>
            </a:fld>
            <a:endParaRPr kumimoji="1" lang="ja-JP" alt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科学で何が解明できるのか？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「真理」とはそもそも何か？</a:t>
            </a:r>
            <a:endParaRPr kumimoji="1" lang="en-US" altLang="ja-JP" dirty="0" smtClean="0"/>
          </a:p>
          <a:p>
            <a:r>
              <a:rPr lang="ja-JP" altLang="en-US" dirty="0" smtClean="0"/>
              <a:t>観察は理論なしになし得るのか？</a:t>
            </a:r>
            <a:endParaRPr lang="en-US" altLang="ja-JP" dirty="0" smtClean="0"/>
          </a:p>
          <a:p>
            <a:r>
              <a:rPr lang="ja-JP" altLang="en-US" dirty="0" smtClean="0"/>
              <a:t>何かを「測定」することで，新しい何かがわかるのか？</a:t>
            </a:r>
            <a:endParaRPr lang="en-US" altLang="ja-JP" dirty="0" smtClean="0"/>
          </a:p>
          <a:p>
            <a:r>
              <a:rPr kumimoji="1" lang="ja-JP" altLang="en-US" dirty="0" smtClean="0"/>
              <a:t>それでも，「科学は進歩する」と言えるのか？</a:t>
            </a:r>
            <a:endParaRPr kumimoji="1" lang="en-US" altLang="ja-JP" dirty="0" smtClean="0"/>
          </a:p>
          <a:p>
            <a:r>
              <a:rPr kumimoji="1" lang="ja-JP" altLang="en-US" dirty="0" smtClean="0"/>
              <a:t>科学者は何をしたいのか？何を知りたいのか？</a:t>
            </a:r>
            <a:endParaRPr kumimoji="1" lang="ja-JP" altLang="en-US" dirty="0"/>
          </a:p>
        </p:txBody>
      </p:sp>
      <p:sp>
        <p:nvSpPr>
          <p:cNvPr id="4" name="スライド番号プレースホルダ 3"/>
          <p:cNvSpPr>
            <a:spLocks noGrp="1"/>
          </p:cNvSpPr>
          <p:nvPr>
            <p:ph type="sldNum" sz="quarter" idx="12"/>
          </p:nvPr>
        </p:nvSpPr>
        <p:spPr/>
        <p:txBody>
          <a:bodyPr/>
          <a:lstStyle/>
          <a:p>
            <a:fld id="{4F053A66-D0E4-4D25-B11B-C4FB6BA7A546}" type="slidenum">
              <a:rPr kumimoji="1" lang="ja-JP" altLang="en-US" smtClean="0"/>
              <a:pPr/>
              <a:t>25</a:t>
            </a:fld>
            <a:endParaRPr kumimoji="1" lang="ja-JP"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私の研究</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マルチモーダルな情報を人間に与えた場合の意思決定モデルの検討とシミュレーション．</a:t>
            </a:r>
            <a:endParaRPr lang="en-US" altLang="ja-JP" dirty="0" smtClean="0"/>
          </a:p>
          <a:p>
            <a:pPr>
              <a:buNone/>
            </a:pPr>
            <a:r>
              <a:rPr kumimoji="1" lang="ja-JP" altLang="en-US" dirty="0" smtClean="0"/>
              <a:t>⇒マルチモーダル情報の</a:t>
            </a:r>
            <a:r>
              <a:rPr kumimoji="1" lang="en-US" altLang="ja-JP" dirty="0" smtClean="0"/>
              <a:t>Deep Learning</a:t>
            </a:r>
            <a:r>
              <a:rPr kumimoji="1" lang="ja-JP" altLang="en-US" dirty="0" smtClean="0"/>
              <a:t>モデル</a:t>
            </a:r>
            <a:endParaRPr kumimoji="1" lang="en-US" altLang="ja-JP" dirty="0" smtClean="0"/>
          </a:p>
          <a:p>
            <a:endParaRPr lang="en-US" altLang="ja-JP" dirty="0" smtClean="0"/>
          </a:p>
          <a:p>
            <a:r>
              <a:rPr kumimoji="1" lang="ja-JP" altLang="en-US" dirty="0" smtClean="0"/>
              <a:t>また，人工知能の問題</a:t>
            </a:r>
            <a:endParaRPr kumimoji="1" lang="en-US" altLang="ja-JP" dirty="0" smtClean="0"/>
          </a:p>
          <a:p>
            <a:pPr lvl="1"/>
            <a:r>
              <a:rPr lang="ja-JP" altLang="en-US" dirty="0" smtClean="0"/>
              <a:t>人間の知能を「一般化」・「形式化」は可能か？</a:t>
            </a:r>
            <a:endParaRPr lang="en-US" altLang="ja-JP" dirty="0" smtClean="0"/>
          </a:p>
          <a:p>
            <a:pPr lvl="1"/>
            <a:r>
              <a:rPr lang="ja-JP" altLang="en-US" dirty="0" smtClean="0"/>
              <a:t>時間と形式，素材の問題</a:t>
            </a:r>
            <a:endParaRPr lang="en-US" altLang="ja-JP" dirty="0" smtClean="0"/>
          </a:p>
        </p:txBody>
      </p:sp>
      <p:sp>
        <p:nvSpPr>
          <p:cNvPr id="4" name="スライド番号プレースホルダ 3"/>
          <p:cNvSpPr>
            <a:spLocks noGrp="1"/>
          </p:cNvSpPr>
          <p:nvPr>
            <p:ph type="sldNum" sz="quarter" idx="12"/>
          </p:nvPr>
        </p:nvSpPr>
        <p:spPr/>
        <p:txBody>
          <a:bodyPr/>
          <a:lstStyle/>
          <a:p>
            <a:fld id="{4F053A66-D0E4-4D25-B11B-C4FB6BA7A546}" type="slidenum">
              <a:rPr kumimoji="1" lang="ja-JP" altLang="en-US" smtClean="0"/>
              <a:pPr/>
              <a:t>3</a:t>
            </a:fld>
            <a:endParaRPr kumimoji="1" lang="ja-JP" alt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科学（</a:t>
            </a:r>
            <a:r>
              <a:rPr lang="en-US" altLang="ja-JP" dirty="0" smtClean="0"/>
              <a:t>Science</a:t>
            </a:r>
            <a:r>
              <a:rPr lang="ja-JP" altLang="en-US" dirty="0" smtClean="0"/>
              <a:t>）とは</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自然科学・社会科学・人文科学のすべてを含んでいる．</a:t>
            </a:r>
            <a:endParaRPr kumimoji="1" lang="en-US" altLang="ja-JP" dirty="0" smtClean="0"/>
          </a:p>
          <a:p>
            <a:r>
              <a:rPr lang="ja-JP" altLang="en-US" dirty="0" smtClean="0"/>
              <a:t>日本語の「科学」は，一般に自然科学の意味で用いられることが多いので，</a:t>
            </a:r>
            <a:r>
              <a:rPr lang="en-US" altLang="ja-JP" dirty="0" smtClean="0"/>
              <a:t>Science</a:t>
            </a:r>
            <a:r>
              <a:rPr lang="ja-JP" altLang="en-US" dirty="0" smtClean="0"/>
              <a:t>や</a:t>
            </a:r>
            <a:r>
              <a:rPr lang="en-US" altLang="ja-JP" dirty="0" err="1" smtClean="0"/>
              <a:t>Wissenschaft</a:t>
            </a:r>
            <a:r>
              <a:rPr lang="ja-JP" altLang="en-US" dirty="0" smtClean="0"/>
              <a:t>をあえて訳すなら，「学」とか「知恵」と訳すのが正しい．</a:t>
            </a:r>
            <a:endParaRPr lang="en-US" altLang="ja-JP" dirty="0" smtClean="0"/>
          </a:p>
          <a:p>
            <a:pPr>
              <a:buNone/>
            </a:pPr>
            <a:endParaRPr lang="en-US" altLang="ja-JP" dirty="0" smtClean="0"/>
          </a:p>
          <a:p>
            <a:pPr>
              <a:buNone/>
            </a:pPr>
            <a:endParaRPr kumimoji="1" lang="en-US" altLang="ja-JP" dirty="0" smtClean="0"/>
          </a:p>
          <a:p>
            <a:pPr>
              <a:buNone/>
            </a:pPr>
            <a:endParaRPr kumimoji="1" lang="ja-JP" altLang="en-US" dirty="0"/>
          </a:p>
        </p:txBody>
      </p:sp>
      <p:sp>
        <p:nvSpPr>
          <p:cNvPr id="4" name="スライド番号プレースホルダ 3"/>
          <p:cNvSpPr>
            <a:spLocks noGrp="1"/>
          </p:cNvSpPr>
          <p:nvPr>
            <p:ph type="sldNum" sz="quarter" idx="12"/>
          </p:nvPr>
        </p:nvSpPr>
        <p:spPr/>
        <p:txBody>
          <a:bodyPr/>
          <a:lstStyle/>
          <a:p>
            <a:fld id="{4F053A66-D0E4-4D25-B11B-C4FB6BA7A546}" type="slidenum">
              <a:rPr kumimoji="1" lang="ja-JP" altLang="en-US" smtClean="0"/>
              <a:pPr/>
              <a:t>4</a:t>
            </a:fld>
            <a:endParaRPr kumimoji="1" lang="ja-JP"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科学とは（参考）</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工学や医学は？</a:t>
            </a:r>
            <a:endParaRPr kumimoji="1" lang="en-US" altLang="ja-JP" dirty="0" smtClean="0"/>
          </a:p>
          <a:p>
            <a:pPr lvl="1"/>
            <a:r>
              <a:rPr lang="ja-JP" altLang="en-US" dirty="0" smtClean="0"/>
              <a:t>工学：数学と自然科学を基礎として，社会に有用な技術を研究する学問．</a:t>
            </a:r>
            <a:endParaRPr lang="en-US" altLang="ja-JP" dirty="0" smtClean="0"/>
          </a:p>
          <a:p>
            <a:pPr lvl="1"/>
            <a:r>
              <a:rPr lang="ja-JP" altLang="en-US" dirty="0" smtClean="0"/>
              <a:t>医学：自然科学を基礎として，人体の健康についての治療や検査技術などを研究する学問．</a:t>
            </a:r>
            <a:endParaRPr lang="en-US" altLang="ja-JP" dirty="0" smtClean="0"/>
          </a:p>
          <a:p>
            <a:pPr lvl="1"/>
            <a:r>
              <a:rPr lang="ja-JP" altLang="en-US" dirty="0" smtClean="0"/>
              <a:t>医学は心理学と並んで，統計を多用するが，これは学問としては未熟であることを意味している．</a:t>
            </a:r>
            <a:endParaRPr lang="en-US" altLang="ja-JP" dirty="0" smtClean="0"/>
          </a:p>
        </p:txBody>
      </p:sp>
      <p:sp>
        <p:nvSpPr>
          <p:cNvPr id="4" name="スライド番号プレースホルダ 3"/>
          <p:cNvSpPr>
            <a:spLocks noGrp="1"/>
          </p:cNvSpPr>
          <p:nvPr>
            <p:ph type="sldNum" sz="quarter" idx="12"/>
          </p:nvPr>
        </p:nvSpPr>
        <p:spPr/>
        <p:txBody>
          <a:bodyPr/>
          <a:lstStyle/>
          <a:p>
            <a:fld id="{4F053A66-D0E4-4D25-B11B-C4FB6BA7A546}" type="slidenum">
              <a:rPr kumimoji="1" lang="ja-JP" altLang="en-US" smtClean="0"/>
              <a:pPr/>
              <a:t>5</a:t>
            </a:fld>
            <a:endParaRPr kumimoji="1"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時間と空間</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古来，世界は「もの」と「出来事」から構成されていた．</a:t>
            </a:r>
            <a:endParaRPr lang="en-US" altLang="ja-JP" dirty="0" smtClean="0"/>
          </a:p>
          <a:p>
            <a:r>
              <a:rPr kumimoji="1" lang="ja-JP" altLang="en-US" dirty="0" smtClean="0"/>
              <a:t>しかし，ニュートンとデカルトが，空間と時間を「いれもの」にしてしまった．</a:t>
            </a:r>
            <a:endParaRPr lang="en-US" altLang="ja-JP" dirty="0" smtClean="0"/>
          </a:p>
          <a:p>
            <a:r>
              <a:rPr kumimoji="1" lang="en-US" altLang="ja-JP" dirty="0" smtClean="0"/>
              <a:t>L. Wittgenstein</a:t>
            </a:r>
            <a:r>
              <a:rPr lang="ja-JP" altLang="en-US" dirty="0" smtClean="0"/>
              <a:t>：「世界は</a:t>
            </a:r>
            <a:r>
              <a:rPr lang="en-US" altLang="ja-JP" dirty="0" smtClean="0"/>
              <a:t>『</a:t>
            </a:r>
            <a:r>
              <a:rPr lang="ja-JP" altLang="en-US" dirty="0" smtClean="0"/>
              <a:t>もの</a:t>
            </a:r>
            <a:r>
              <a:rPr lang="en-US" altLang="ja-JP" dirty="0" smtClean="0"/>
              <a:t>』</a:t>
            </a:r>
            <a:r>
              <a:rPr lang="ja-JP" altLang="en-US" dirty="0" smtClean="0"/>
              <a:t>のあつまりではなく，</a:t>
            </a:r>
            <a:r>
              <a:rPr lang="en-US" altLang="ja-JP" dirty="0" smtClean="0"/>
              <a:t>『</a:t>
            </a:r>
            <a:r>
              <a:rPr lang="ja-JP" altLang="en-US" dirty="0" smtClean="0"/>
              <a:t>こと</a:t>
            </a:r>
            <a:r>
              <a:rPr lang="en-US" altLang="ja-JP" dirty="0" smtClean="0"/>
              <a:t>』</a:t>
            </a:r>
            <a:r>
              <a:rPr lang="ja-JP" altLang="en-US" dirty="0" smtClean="0"/>
              <a:t>の集まりである」</a:t>
            </a:r>
            <a:endParaRPr kumimoji="1" lang="en-US" altLang="ja-JP" dirty="0" smtClean="0"/>
          </a:p>
        </p:txBody>
      </p:sp>
      <p:sp>
        <p:nvSpPr>
          <p:cNvPr id="4" name="スライド番号プレースホルダ 3"/>
          <p:cNvSpPr>
            <a:spLocks noGrp="1"/>
          </p:cNvSpPr>
          <p:nvPr>
            <p:ph type="sldNum" sz="quarter" idx="12"/>
          </p:nvPr>
        </p:nvSpPr>
        <p:spPr/>
        <p:txBody>
          <a:bodyPr/>
          <a:lstStyle/>
          <a:p>
            <a:fld id="{4F053A66-D0E4-4D25-B11B-C4FB6BA7A546}" type="slidenum">
              <a:rPr kumimoji="1" lang="ja-JP" altLang="en-US" smtClean="0"/>
              <a:pPr/>
              <a:t>6</a:t>
            </a:fld>
            <a:endParaRPr kumimoji="1"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科学哲学と「科学」</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タルスキーの真理の対応説と言語</a:t>
            </a:r>
            <a:endParaRPr kumimoji="1" lang="en-US" altLang="ja-JP" dirty="0" smtClean="0"/>
          </a:p>
          <a:p>
            <a:pPr lvl="1"/>
            <a:r>
              <a:rPr lang="en-US" altLang="ja-JP" dirty="0" smtClean="0"/>
              <a:t>Snow is white is true if and only if snow is white.</a:t>
            </a:r>
            <a:endParaRPr kumimoji="1" lang="en-US" altLang="ja-JP" dirty="0" smtClean="0"/>
          </a:p>
          <a:p>
            <a:r>
              <a:rPr lang="ja-JP" altLang="en-US" dirty="0" smtClean="0"/>
              <a:t>ゲーデルの不完全性定理</a:t>
            </a:r>
            <a:endParaRPr lang="en-US" altLang="ja-JP" dirty="0" smtClean="0"/>
          </a:p>
          <a:p>
            <a:r>
              <a:rPr lang="ja-JP" altLang="en-US" dirty="0" smtClean="0"/>
              <a:t>チューリングマシンの停止問題</a:t>
            </a:r>
            <a:endParaRPr lang="en-US" altLang="ja-JP" dirty="0" smtClean="0"/>
          </a:p>
          <a:p>
            <a:r>
              <a:rPr kumimoji="1" lang="ja-JP" altLang="en-US" dirty="0" smtClean="0"/>
              <a:t>ノイマン型コンピュータの計算可能性</a:t>
            </a:r>
            <a:endParaRPr kumimoji="1" lang="ja-JP" altLang="en-US" dirty="0"/>
          </a:p>
        </p:txBody>
      </p:sp>
      <p:sp>
        <p:nvSpPr>
          <p:cNvPr id="4" name="スライド番号プレースホルダ 3"/>
          <p:cNvSpPr>
            <a:spLocks noGrp="1"/>
          </p:cNvSpPr>
          <p:nvPr>
            <p:ph type="sldNum" sz="quarter" idx="12"/>
          </p:nvPr>
        </p:nvSpPr>
        <p:spPr/>
        <p:txBody>
          <a:bodyPr/>
          <a:lstStyle/>
          <a:p>
            <a:fld id="{4F053A66-D0E4-4D25-B11B-C4FB6BA7A546}" type="slidenum">
              <a:rPr kumimoji="1" lang="ja-JP" altLang="en-US" smtClean="0"/>
              <a:pPr/>
              <a:t>7</a:t>
            </a:fld>
            <a:endParaRPr kumimoji="1" lang="ja-JP" alt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自然科学と社会科学の違い</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自然科学は「ピュシス（自然の法）」を扱い，社会科学は「ノモス（人間の法）」を扱う．</a:t>
            </a:r>
            <a:endParaRPr kumimoji="1" lang="en-US" altLang="ja-JP" dirty="0" smtClean="0"/>
          </a:p>
          <a:p>
            <a:r>
              <a:rPr kumimoji="1" lang="ja-JP" altLang="en-US" dirty="0" smtClean="0"/>
              <a:t>自然科学では，現象の背後に何らかの必然的（または確率的）な因果関係があるが，社会科学（人文科学）では，観測される対象には必然性や本質性が存在せず，恣意的・偶然的な選択の結果でしか無い場合が多くある．</a:t>
            </a:r>
            <a:endParaRPr kumimoji="1" lang="en-US" altLang="ja-JP" dirty="0" smtClean="0"/>
          </a:p>
          <a:p>
            <a:endParaRPr kumimoji="1" lang="ja-JP" altLang="en-US" dirty="0"/>
          </a:p>
        </p:txBody>
      </p:sp>
      <p:sp>
        <p:nvSpPr>
          <p:cNvPr id="4" name="スライド番号プレースホルダ 3"/>
          <p:cNvSpPr>
            <a:spLocks noGrp="1"/>
          </p:cNvSpPr>
          <p:nvPr>
            <p:ph type="sldNum" sz="quarter" idx="12"/>
          </p:nvPr>
        </p:nvSpPr>
        <p:spPr/>
        <p:txBody>
          <a:bodyPr/>
          <a:lstStyle/>
          <a:p>
            <a:fld id="{4F053A66-D0E4-4D25-B11B-C4FB6BA7A546}" type="slidenum">
              <a:rPr kumimoji="1" lang="ja-JP" altLang="en-US" smtClean="0"/>
              <a:pPr/>
              <a:t>8</a:t>
            </a:fld>
            <a:endParaRPr kumimoji="1" lang="ja-JP"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因果関係のない現象の例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言語の例</a:t>
            </a:r>
            <a:endParaRPr kumimoji="1" lang="en-US" altLang="ja-JP" dirty="0" smtClean="0"/>
          </a:p>
          <a:p>
            <a:pPr lvl="1"/>
            <a:r>
              <a:rPr lang="en-US" altLang="ja-JP" dirty="0" smtClean="0"/>
              <a:t>F.</a:t>
            </a:r>
            <a:r>
              <a:rPr lang="ja-JP" altLang="en-US" dirty="0" smtClean="0"/>
              <a:t>　ソシュール</a:t>
            </a:r>
            <a:endParaRPr kumimoji="1" lang="en-US" altLang="ja-JP" dirty="0" smtClean="0"/>
          </a:p>
          <a:p>
            <a:pPr lvl="1"/>
            <a:r>
              <a:rPr lang="en-US" altLang="ja-JP" dirty="0" smtClean="0"/>
              <a:t>Cat</a:t>
            </a:r>
            <a:r>
              <a:rPr lang="ja-JP" altLang="en-US" dirty="0" smtClean="0"/>
              <a:t>と猫</a:t>
            </a:r>
            <a:endParaRPr lang="en-US" altLang="ja-JP" dirty="0" smtClean="0"/>
          </a:p>
          <a:p>
            <a:pPr lvl="1"/>
            <a:endParaRPr kumimoji="1" lang="en-US" altLang="ja-JP" dirty="0" smtClean="0"/>
          </a:p>
          <a:p>
            <a:r>
              <a:rPr lang="ja-JP" altLang="en-US" dirty="0" smtClean="0"/>
              <a:t>エスカレーターは右側通行？左側通行？</a:t>
            </a:r>
            <a:endParaRPr lang="en-US" altLang="ja-JP" dirty="0" smtClean="0"/>
          </a:p>
          <a:p>
            <a:pPr lvl="1"/>
            <a:r>
              <a:rPr kumimoji="1" lang="en-US" altLang="ja-JP" dirty="0" smtClean="0"/>
              <a:t>ESS</a:t>
            </a:r>
            <a:endParaRPr kumimoji="1" lang="ja-JP" altLang="en-US" dirty="0"/>
          </a:p>
        </p:txBody>
      </p:sp>
      <p:sp>
        <p:nvSpPr>
          <p:cNvPr id="4" name="スライド番号プレースホルダ 3"/>
          <p:cNvSpPr>
            <a:spLocks noGrp="1"/>
          </p:cNvSpPr>
          <p:nvPr>
            <p:ph type="sldNum" sz="quarter" idx="12"/>
          </p:nvPr>
        </p:nvSpPr>
        <p:spPr/>
        <p:txBody>
          <a:bodyPr/>
          <a:lstStyle/>
          <a:p>
            <a:fld id="{4F053A66-D0E4-4D25-B11B-C4FB6BA7A546}" type="slidenum">
              <a:rPr kumimoji="1" lang="ja-JP" altLang="en-US" smtClean="0"/>
              <a:pPr/>
              <a:t>9</a:t>
            </a:fld>
            <a:endParaRPr kumimoji="1" lang="ja-JP"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1014</TotalTime>
  <Words>1351</Words>
  <Application>Microsoft Office PowerPoint</Application>
  <PresentationFormat>画面に合わせる (4:3)</PresentationFormat>
  <Paragraphs>152</Paragraphs>
  <Slides>25</Slides>
  <Notes>1</Notes>
  <HiddenSlides>0</HiddenSlides>
  <MMClips>0</MMClips>
  <ScaleCrop>false</ScaleCrop>
  <HeadingPairs>
    <vt:vector size="4" baseType="variant">
      <vt:variant>
        <vt:lpstr>テーマ</vt:lpstr>
      </vt:variant>
      <vt:variant>
        <vt:i4>1</vt:i4>
      </vt:variant>
      <vt:variant>
        <vt:lpstr>スライド タイトル</vt:lpstr>
      </vt:variant>
      <vt:variant>
        <vt:i4>25</vt:i4>
      </vt:variant>
    </vt:vector>
  </HeadingPairs>
  <TitlesOfParts>
    <vt:vector size="26" baseType="lpstr">
      <vt:lpstr>Office テーマ</vt:lpstr>
      <vt:lpstr>研究倫理講義（第一時限）  －科学で何が解明できるのか－</vt:lpstr>
      <vt:lpstr>簡単な自己紹介</vt:lpstr>
      <vt:lpstr>私の研究</vt:lpstr>
      <vt:lpstr>科学（Science）とは</vt:lpstr>
      <vt:lpstr>科学とは（参考）</vt:lpstr>
      <vt:lpstr>時間と空間</vt:lpstr>
      <vt:lpstr>科学哲学と「科学」</vt:lpstr>
      <vt:lpstr>自然科学と社会科学の違い</vt:lpstr>
      <vt:lpstr>因果関係のない現象の例</vt:lpstr>
      <vt:lpstr>カルナップらの論理実証主義</vt:lpstr>
      <vt:lpstr>二つの問題点について</vt:lpstr>
      <vt:lpstr>ポパーの反証主義</vt:lpstr>
      <vt:lpstr>帰納と演繹</vt:lpstr>
      <vt:lpstr>一般理論と個別言明</vt:lpstr>
      <vt:lpstr>ポパーの反証主義</vt:lpstr>
      <vt:lpstr>ポパーの反証主義</vt:lpstr>
      <vt:lpstr>ポパーの反証主義：参考</vt:lpstr>
      <vt:lpstr>クーンのパラダイム論</vt:lpstr>
      <vt:lpstr>クーンのパラダイム論</vt:lpstr>
      <vt:lpstr>ハンソンの理論負荷性</vt:lpstr>
      <vt:lpstr>デュエムとクワインのホーリズム</vt:lpstr>
      <vt:lpstr>クワインの自然主義</vt:lpstr>
      <vt:lpstr>最終的根拠付けのトリレンマ</vt:lpstr>
      <vt:lpstr>知識の基礎付け主義</vt:lpstr>
      <vt:lpstr>科学で何が解明できるのか？</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科学哲学講義（第一回）  －科学で何が解明できるのか－</dc:title>
  <dc:creator>Fumin</dc:creator>
  <cp:lastModifiedBy>Fumin</cp:lastModifiedBy>
  <cp:revision>65</cp:revision>
  <dcterms:created xsi:type="dcterms:W3CDTF">2016-04-05T04:19:23Z</dcterms:created>
  <dcterms:modified xsi:type="dcterms:W3CDTF">2018-08-30T07:51:49Z</dcterms:modified>
</cp:coreProperties>
</file>